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54"/>
  </p:notesMasterIdLst>
  <p:sldIdLst>
    <p:sldId id="273" r:id="rId2"/>
    <p:sldId id="258" r:id="rId3"/>
    <p:sldId id="262" r:id="rId4"/>
    <p:sldId id="265" r:id="rId5"/>
    <p:sldId id="263" r:id="rId6"/>
    <p:sldId id="264" r:id="rId7"/>
    <p:sldId id="274" r:id="rId8"/>
    <p:sldId id="345" r:id="rId9"/>
    <p:sldId id="310" r:id="rId10"/>
    <p:sldId id="271" r:id="rId11"/>
    <p:sldId id="257" r:id="rId12"/>
    <p:sldId id="275" r:id="rId13"/>
    <p:sldId id="280" r:id="rId14"/>
    <p:sldId id="272" r:id="rId15"/>
    <p:sldId id="286" r:id="rId16"/>
    <p:sldId id="330" r:id="rId17"/>
    <p:sldId id="332" r:id="rId18"/>
    <p:sldId id="334" r:id="rId19"/>
    <p:sldId id="277" r:id="rId20"/>
    <p:sldId id="278" r:id="rId21"/>
    <p:sldId id="311" r:id="rId22"/>
    <p:sldId id="276" r:id="rId23"/>
    <p:sldId id="312" r:id="rId24"/>
    <p:sldId id="282" r:id="rId25"/>
    <p:sldId id="283" r:id="rId26"/>
    <p:sldId id="284" r:id="rId27"/>
    <p:sldId id="285" r:id="rId28"/>
    <p:sldId id="287" r:id="rId29"/>
    <p:sldId id="266" r:id="rId30"/>
    <p:sldId id="290" r:id="rId31"/>
    <p:sldId id="322" r:id="rId32"/>
    <p:sldId id="324" r:id="rId33"/>
    <p:sldId id="326" r:id="rId34"/>
    <p:sldId id="327" r:id="rId35"/>
    <p:sldId id="316" r:id="rId36"/>
    <p:sldId id="291" r:id="rId37"/>
    <p:sldId id="289" r:id="rId38"/>
    <p:sldId id="317" r:id="rId39"/>
    <p:sldId id="292" r:id="rId40"/>
    <p:sldId id="305" r:id="rId41"/>
    <p:sldId id="296" r:id="rId42"/>
    <p:sldId id="329" r:id="rId43"/>
    <p:sldId id="314" r:id="rId44"/>
    <p:sldId id="315" r:id="rId45"/>
    <p:sldId id="293" r:id="rId46"/>
    <p:sldId id="301" r:id="rId47"/>
    <p:sldId id="344" r:id="rId48"/>
    <p:sldId id="313" r:id="rId49"/>
    <p:sldId id="307" r:id="rId50"/>
    <p:sldId id="318" r:id="rId51"/>
    <p:sldId id="320" r:id="rId52"/>
    <p:sldId id="30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CB49D2"/>
    <a:srgbClr val="FFFFFF"/>
    <a:srgbClr val="49A88E"/>
    <a:srgbClr val="48AFC1"/>
    <a:srgbClr val="A377FB"/>
    <a:srgbClr val="1538CC"/>
    <a:srgbClr val="1C7F8E"/>
    <a:srgbClr val="AD5EA4"/>
    <a:srgbClr val="964D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48"/>
    <p:restoredTop sz="95680"/>
  </p:normalViewPr>
  <p:slideViewPr>
    <p:cSldViewPr snapToGrid="0">
      <p:cViewPr>
        <p:scale>
          <a:sx n="117" d="100"/>
          <a:sy n="117" d="100"/>
        </p:scale>
        <p:origin x="864" y="39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5B8A86-9643-F74B-B502-E8610F3C3512}" type="datetimeFigureOut">
              <a:rPr lang="pt-BR" smtClean="0"/>
              <a:t>18/05/2024</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8535D-82E5-3D4E-80AE-AF7457B71E60}" type="slidenum">
              <a:rPr lang="pt-BR" smtClean="0"/>
              <a:t>‹nº›</a:t>
            </a:fld>
            <a:endParaRPr lang="pt-BR" dirty="0"/>
          </a:p>
        </p:txBody>
      </p:sp>
    </p:spTree>
    <p:extLst>
      <p:ext uri="{BB962C8B-B14F-4D97-AF65-F5344CB8AC3E}">
        <p14:creationId xmlns:p14="http://schemas.microsoft.com/office/powerpoint/2010/main" val="36772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B228535D-82E5-3D4E-80AE-AF7457B71E60}" type="slidenum">
              <a:rPr lang="pt-BR" smtClean="0"/>
              <a:t>10</a:t>
            </a:fld>
            <a:endParaRPr lang="pt-BR" dirty="0"/>
          </a:p>
        </p:txBody>
      </p:sp>
    </p:spTree>
    <p:extLst>
      <p:ext uri="{BB962C8B-B14F-4D97-AF65-F5344CB8AC3E}">
        <p14:creationId xmlns:p14="http://schemas.microsoft.com/office/powerpoint/2010/main" val="2682210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B228535D-82E5-3D4E-80AE-AF7457B71E60}" type="slidenum">
              <a:rPr lang="pt-BR" smtClean="0"/>
              <a:t>41</a:t>
            </a:fld>
            <a:endParaRPr lang="pt-BR" dirty="0"/>
          </a:p>
        </p:txBody>
      </p:sp>
    </p:spTree>
    <p:extLst>
      <p:ext uri="{BB962C8B-B14F-4D97-AF65-F5344CB8AC3E}">
        <p14:creationId xmlns:p14="http://schemas.microsoft.com/office/powerpoint/2010/main" val="4152651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B228535D-82E5-3D4E-80AE-AF7457B71E60}" type="slidenum">
              <a:rPr lang="pt-BR" smtClean="0"/>
              <a:t>42</a:t>
            </a:fld>
            <a:endParaRPr lang="pt-BR" dirty="0"/>
          </a:p>
        </p:txBody>
      </p:sp>
    </p:spTree>
    <p:extLst>
      <p:ext uri="{BB962C8B-B14F-4D97-AF65-F5344CB8AC3E}">
        <p14:creationId xmlns:p14="http://schemas.microsoft.com/office/powerpoint/2010/main" val="2455313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B228535D-82E5-3D4E-80AE-AF7457B71E60}" type="slidenum">
              <a:rPr lang="pt-BR" smtClean="0"/>
              <a:t>44</a:t>
            </a:fld>
            <a:endParaRPr lang="pt-BR" dirty="0"/>
          </a:p>
        </p:txBody>
      </p:sp>
    </p:spTree>
    <p:extLst>
      <p:ext uri="{BB962C8B-B14F-4D97-AF65-F5344CB8AC3E}">
        <p14:creationId xmlns:p14="http://schemas.microsoft.com/office/powerpoint/2010/main" val="2573651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8AFC3C2A-7FD7-7840-867C-DE8567D2EE62}" type="datetimeFigureOut">
              <a:rPr lang="pt-BR" smtClean="0"/>
              <a:t>18/05/2024</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B0F7DCED-5773-7349-9F54-4CC0B9E17346}" type="slidenum">
              <a:rPr lang="pt-BR" smtClean="0"/>
              <a:t>‹nº›</a:t>
            </a:fld>
            <a:endParaRPr lang="pt-BR" dirty="0"/>
          </a:p>
        </p:txBody>
      </p:sp>
    </p:spTree>
    <p:extLst>
      <p:ext uri="{BB962C8B-B14F-4D97-AF65-F5344CB8AC3E}">
        <p14:creationId xmlns:p14="http://schemas.microsoft.com/office/powerpoint/2010/main" val="3947412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8AFC3C2A-7FD7-7840-867C-DE8567D2EE62}" type="datetimeFigureOut">
              <a:rPr lang="pt-BR" smtClean="0"/>
              <a:t>18/05/2024</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B0F7DCED-5773-7349-9F54-4CC0B9E17346}" type="slidenum">
              <a:rPr lang="pt-BR" smtClean="0"/>
              <a:t>‹nº›</a:t>
            </a:fld>
            <a:endParaRPr lang="pt-BR" dirty="0"/>
          </a:p>
        </p:txBody>
      </p:sp>
    </p:spTree>
    <p:extLst>
      <p:ext uri="{BB962C8B-B14F-4D97-AF65-F5344CB8AC3E}">
        <p14:creationId xmlns:p14="http://schemas.microsoft.com/office/powerpoint/2010/main" val="340867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8AFC3C2A-7FD7-7840-867C-DE8567D2EE62}" type="datetimeFigureOut">
              <a:rPr lang="pt-BR" smtClean="0"/>
              <a:t>18/05/2024</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B0F7DCED-5773-7349-9F54-4CC0B9E17346}" type="slidenum">
              <a:rPr lang="pt-BR" smtClean="0"/>
              <a:t>‹nº›</a:t>
            </a:fld>
            <a:endParaRPr lang="pt-BR" dirty="0"/>
          </a:p>
        </p:txBody>
      </p:sp>
    </p:spTree>
    <p:extLst>
      <p:ext uri="{BB962C8B-B14F-4D97-AF65-F5344CB8AC3E}">
        <p14:creationId xmlns:p14="http://schemas.microsoft.com/office/powerpoint/2010/main" val="2731176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8AFC3C2A-7FD7-7840-867C-DE8567D2EE62}" type="datetimeFigureOut">
              <a:rPr lang="pt-BR" smtClean="0"/>
              <a:t>18/05/2024</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B0F7DCED-5773-7349-9F54-4CC0B9E17346}" type="slidenum">
              <a:rPr lang="pt-BR" smtClean="0"/>
              <a:t>‹nº›</a:t>
            </a:fld>
            <a:endParaRPr lang="pt-BR" dirty="0"/>
          </a:p>
        </p:txBody>
      </p:sp>
    </p:spTree>
    <p:extLst>
      <p:ext uri="{BB962C8B-B14F-4D97-AF65-F5344CB8AC3E}">
        <p14:creationId xmlns:p14="http://schemas.microsoft.com/office/powerpoint/2010/main" val="739085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8AFC3C2A-7FD7-7840-867C-DE8567D2EE62}" type="datetimeFigureOut">
              <a:rPr lang="pt-BR" smtClean="0"/>
              <a:t>18/05/2024</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B0F7DCED-5773-7349-9F54-4CC0B9E17346}" type="slidenum">
              <a:rPr lang="pt-BR" smtClean="0"/>
              <a:t>‹nº›</a:t>
            </a:fld>
            <a:endParaRPr lang="pt-BR" dirty="0"/>
          </a:p>
        </p:txBody>
      </p:sp>
    </p:spTree>
    <p:extLst>
      <p:ext uri="{BB962C8B-B14F-4D97-AF65-F5344CB8AC3E}">
        <p14:creationId xmlns:p14="http://schemas.microsoft.com/office/powerpoint/2010/main" val="2318275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8AFC3C2A-7FD7-7840-867C-DE8567D2EE62}" type="datetimeFigureOut">
              <a:rPr lang="pt-BR" smtClean="0"/>
              <a:t>18/05/2024</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B0F7DCED-5773-7349-9F54-4CC0B9E17346}" type="slidenum">
              <a:rPr lang="pt-BR" smtClean="0"/>
              <a:t>‹nº›</a:t>
            </a:fld>
            <a:endParaRPr lang="pt-BR" dirty="0"/>
          </a:p>
        </p:txBody>
      </p:sp>
    </p:spTree>
    <p:extLst>
      <p:ext uri="{BB962C8B-B14F-4D97-AF65-F5344CB8AC3E}">
        <p14:creationId xmlns:p14="http://schemas.microsoft.com/office/powerpoint/2010/main" val="3176697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8AFC3C2A-7FD7-7840-867C-DE8567D2EE62}" type="datetimeFigureOut">
              <a:rPr lang="pt-BR" smtClean="0"/>
              <a:t>18/05/2024</a:t>
            </a:fld>
            <a:endParaRPr lang="pt-BR" dirty="0"/>
          </a:p>
        </p:txBody>
      </p:sp>
      <p:sp>
        <p:nvSpPr>
          <p:cNvPr id="8" name="Footer Placeholder 7"/>
          <p:cNvSpPr>
            <a:spLocks noGrp="1"/>
          </p:cNvSpPr>
          <p:nvPr>
            <p:ph type="ftr" sz="quarter" idx="11"/>
          </p:nvPr>
        </p:nvSpPr>
        <p:spPr/>
        <p:txBody>
          <a:bodyPr/>
          <a:lstStyle/>
          <a:p>
            <a:endParaRPr lang="pt-BR" dirty="0"/>
          </a:p>
        </p:txBody>
      </p:sp>
      <p:sp>
        <p:nvSpPr>
          <p:cNvPr id="9" name="Slide Number Placeholder 8"/>
          <p:cNvSpPr>
            <a:spLocks noGrp="1"/>
          </p:cNvSpPr>
          <p:nvPr>
            <p:ph type="sldNum" sz="quarter" idx="12"/>
          </p:nvPr>
        </p:nvSpPr>
        <p:spPr/>
        <p:txBody>
          <a:bodyPr/>
          <a:lstStyle/>
          <a:p>
            <a:fld id="{B0F7DCED-5773-7349-9F54-4CC0B9E17346}" type="slidenum">
              <a:rPr lang="pt-BR" smtClean="0"/>
              <a:t>‹nº›</a:t>
            </a:fld>
            <a:endParaRPr lang="pt-BR" dirty="0"/>
          </a:p>
        </p:txBody>
      </p:sp>
    </p:spTree>
    <p:extLst>
      <p:ext uri="{BB962C8B-B14F-4D97-AF65-F5344CB8AC3E}">
        <p14:creationId xmlns:p14="http://schemas.microsoft.com/office/powerpoint/2010/main" val="2592499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8AFC3C2A-7FD7-7840-867C-DE8567D2EE62}" type="datetimeFigureOut">
              <a:rPr lang="pt-BR" smtClean="0"/>
              <a:t>18/05/2024</a:t>
            </a:fld>
            <a:endParaRPr lang="pt-BR" dirty="0"/>
          </a:p>
        </p:txBody>
      </p:sp>
      <p:sp>
        <p:nvSpPr>
          <p:cNvPr id="4" name="Footer Placeholder 3"/>
          <p:cNvSpPr>
            <a:spLocks noGrp="1"/>
          </p:cNvSpPr>
          <p:nvPr>
            <p:ph type="ftr" sz="quarter" idx="11"/>
          </p:nvPr>
        </p:nvSpPr>
        <p:spPr/>
        <p:txBody>
          <a:bodyPr/>
          <a:lstStyle/>
          <a:p>
            <a:endParaRPr lang="pt-BR" dirty="0"/>
          </a:p>
        </p:txBody>
      </p:sp>
      <p:sp>
        <p:nvSpPr>
          <p:cNvPr id="5" name="Slide Number Placeholder 4"/>
          <p:cNvSpPr>
            <a:spLocks noGrp="1"/>
          </p:cNvSpPr>
          <p:nvPr>
            <p:ph type="sldNum" sz="quarter" idx="12"/>
          </p:nvPr>
        </p:nvSpPr>
        <p:spPr/>
        <p:txBody>
          <a:bodyPr/>
          <a:lstStyle/>
          <a:p>
            <a:fld id="{B0F7DCED-5773-7349-9F54-4CC0B9E17346}" type="slidenum">
              <a:rPr lang="pt-BR" smtClean="0"/>
              <a:t>‹nº›</a:t>
            </a:fld>
            <a:endParaRPr lang="pt-BR" dirty="0"/>
          </a:p>
        </p:txBody>
      </p:sp>
    </p:spTree>
    <p:extLst>
      <p:ext uri="{BB962C8B-B14F-4D97-AF65-F5344CB8AC3E}">
        <p14:creationId xmlns:p14="http://schemas.microsoft.com/office/powerpoint/2010/main" val="96446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FC3C2A-7FD7-7840-867C-DE8567D2EE62}" type="datetimeFigureOut">
              <a:rPr lang="pt-BR" smtClean="0"/>
              <a:t>18/05/2024</a:t>
            </a:fld>
            <a:endParaRPr lang="pt-BR" dirty="0"/>
          </a:p>
        </p:txBody>
      </p:sp>
      <p:sp>
        <p:nvSpPr>
          <p:cNvPr id="3" name="Footer Placeholder 2"/>
          <p:cNvSpPr>
            <a:spLocks noGrp="1"/>
          </p:cNvSpPr>
          <p:nvPr>
            <p:ph type="ftr" sz="quarter" idx="11"/>
          </p:nvPr>
        </p:nvSpPr>
        <p:spPr/>
        <p:txBody>
          <a:bodyPr/>
          <a:lstStyle/>
          <a:p>
            <a:endParaRPr lang="pt-BR" dirty="0"/>
          </a:p>
        </p:txBody>
      </p:sp>
      <p:sp>
        <p:nvSpPr>
          <p:cNvPr id="4" name="Slide Number Placeholder 3"/>
          <p:cNvSpPr>
            <a:spLocks noGrp="1"/>
          </p:cNvSpPr>
          <p:nvPr>
            <p:ph type="sldNum" sz="quarter" idx="12"/>
          </p:nvPr>
        </p:nvSpPr>
        <p:spPr/>
        <p:txBody>
          <a:bodyPr/>
          <a:lstStyle/>
          <a:p>
            <a:fld id="{B0F7DCED-5773-7349-9F54-4CC0B9E17346}" type="slidenum">
              <a:rPr lang="pt-BR" smtClean="0"/>
              <a:t>‹nº›</a:t>
            </a:fld>
            <a:endParaRPr lang="pt-BR" dirty="0"/>
          </a:p>
        </p:txBody>
      </p:sp>
    </p:spTree>
    <p:extLst>
      <p:ext uri="{BB962C8B-B14F-4D97-AF65-F5344CB8AC3E}">
        <p14:creationId xmlns:p14="http://schemas.microsoft.com/office/powerpoint/2010/main" val="102235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8AFC3C2A-7FD7-7840-867C-DE8567D2EE62}" type="datetimeFigureOut">
              <a:rPr lang="pt-BR" smtClean="0"/>
              <a:t>18/05/2024</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B0F7DCED-5773-7349-9F54-4CC0B9E17346}" type="slidenum">
              <a:rPr lang="pt-BR" smtClean="0"/>
              <a:t>‹nº›</a:t>
            </a:fld>
            <a:endParaRPr lang="pt-BR" dirty="0"/>
          </a:p>
        </p:txBody>
      </p:sp>
    </p:spTree>
    <p:extLst>
      <p:ext uri="{BB962C8B-B14F-4D97-AF65-F5344CB8AC3E}">
        <p14:creationId xmlns:p14="http://schemas.microsoft.com/office/powerpoint/2010/main" val="1636189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dirty="0"/>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8AFC3C2A-7FD7-7840-867C-DE8567D2EE62}" type="datetimeFigureOut">
              <a:rPr lang="pt-BR" smtClean="0"/>
              <a:t>18/05/2024</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B0F7DCED-5773-7349-9F54-4CC0B9E17346}" type="slidenum">
              <a:rPr lang="pt-BR" smtClean="0"/>
              <a:t>‹nº›</a:t>
            </a:fld>
            <a:endParaRPr lang="pt-BR" dirty="0"/>
          </a:p>
        </p:txBody>
      </p:sp>
    </p:spTree>
    <p:extLst>
      <p:ext uri="{BB962C8B-B14F-4D97-AF65-F5344CB8AC3E}">
        <p14:creationId xmlns:p14="http://schemas.microsoft.com/office/powerpoint/2010/main" val="253718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FC3C2A-7FD7-7840-867C-DE8567D2EE62}" type="datetimeFigureOut">
              <a:rPr lang="pt-BR" smtClean="0"/>
              <a:t>18/05/2024</a:t>
            </a:fld>
            <a:endParaRPr lang="pt-BR"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F7DCED-5773-7349-9F54-4CC0B9E17346}" type="slidenum">
              <a:rPr lang="pt-BR" smtClean="0"/>
              <a:t>‹nº›</a:t>
            </a:fld>
            <a:endParaRPr lang="pt-BR" dirty="0"/>
          </a:p>
        </p:txBody>
      </p:sp>
    </p:spTree>
    <p:extLst>
      <p:ext uri="{BB962C8B-B14F-4D97-AF65-F5344CB8AC3E}">
        <p14:creationId xmlns:p14="http://schemas.microsoft.com/office/powerpoint/2010/main" val="328567446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image" Target="../media/image83.png"/><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3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4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4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4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572BFE-FB36-FC17-1BFA-809A2C765F71}"/>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solidFill>
                  <a:schemeClr val="accent4"/>
                </a:solidFill>
                <a:latin typeface="Fredoka" pitchFamily="2" charset="-79"/>
                <a:ea typeface="Silom" pitchFamily="2" charset="-34"/>
                <a:cs typeface="Fredoka" pitchFamily="2" charset="-79"/>
              </a:rPr>
              <a:t>O QUE É CLOUD?</a:t>
            </a:r>
          </a:p>
        </p:txBody>
      </p:sp>
      <p:pic>
        <p:nvPicPr>
          <p:cNvPr id="12290" name="Picture 2" descr="A conceptual photo representing cloud computing with AWS (Amazon Web Services). The image should depict a stylized cloud made up of digital circuit patterns and binary code, floating above a network of interconnected devices such as servers, laptops, and smartphones. The devices are on a sleek, modern desk surface with the AWS logo subtly integrated into the cloud design. The atmosphere is futuristic and the lighting is dynamic, with a blue and white color scheme that suggests advanced technology and connectivity.">
            <a:extLst>
              <a:ext uri="{FF2B5EF4-FFF2-40B4-BE49-F238E27FC236}">
                <a16:creationId xmlns:a16="http://schemas.microsoft.com/office/drawing/2014/main" id="{95FE9E6C-2686-03B5-1A2A-76D62F9B8B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728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Data Center: saiba tudo sobre essa estrutura estratégica para os negócios">
            <a:extLst>
              <a:ext uri="{FF2B5EF4-FFF2-40B4-BE49-F238E27FC236}">
                <a16:creationId xmlns:a16="http://schemas.microsoft.com/office/drawing/2014/main" id="{88C1A9E1-B05E-345C-8FC1-E7526C9AB7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301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50" name="Picture 2" descr="Comprar proxy para o site amazon.com - FineProxy">
            <a:extLst>
              <a:ext uri="{FF2B5EF4-FFF2-40B4-BE49-F238E27FC236}">
                <a16:creationId xmlns:a16="http://schemas.microsoft.com/office/drawing/2014/main" id="{0516F633-4931-143B-6DAF-1507AF131E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405" r="-1" b="3674"/>
          <a:stretch/>
        </p:blipFill>
        <p:spPr bwMode="auto">
          <a:xfrm>
            <a:off x="1142844" y="2257954"/>
            <a:ext cx="4519222" cy="23420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Ícone de seta para a direita (símbolo png) amarelo">
            <a:extLst>
              <a:ext uri="{FF2B5EF4-FFF2-40B4-BE49-F238E27FC236}">
                <a16:creationId xmlns:a16="http://schemas.microsoft.com/office/drawing/2014/main" id="{199FE339-0912-4668-244C-E4AEC4B25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3053" y="2481607"/>
            <a:ext cx="1333765" cy="13337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mazon Web Services – Wikipédia, a enciclopédia livre">
            <a:extLst>
              <a:ext uri="{FF2B5EF4-FFF2-40B4-BE49-F238E27FC236}">
                <a16:creationId xmlns:a16="http://schemas.microsoft.com/office/drawing/2014/main" id="{5DE10360-996D-7E65-26E8-8851AF46C5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0031" y="2609113"/>
            <a:ext cx="2016017" cy="1206259"/>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20129C60-ED9B-B3B7-37CA-D7177DC58F3B}"/>
              </a:ext>
            </a:extLst>
          </p:cNvPr>
          <p:cNvSpPr/>
          <p:nvPr/>
        </p:nvSpPr>
        <p:spPr>
          <a:xfrm>
            <a:off x="669851" y="520995"/>
            <a:ext cx="11015330" cy="599676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539454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9F8D29-E0DD-6A06-0750-4993B82D525A}"/>
              </a:ext>
            </a:extLst>
          </p:cNvPr>
          <p:cNvSpPr>
            <a:spLocks noGrp="1"/>
          </p:cNvSpPr>
          <p:nvPr>
            <p:ph type="title"/>
          </p:nvPr>
        </p:nvSpPr>
        <p:spPr>
          <a:xfrm>
            <a:off x="1644040" y="343993"/>
            <a:ext cx="8045197" cy="1325563"/>
          </a:xfrm>
        </p:spPr>
        <p:txBody>
          <a:bodyPr>
            <a:normAutofit/>
          </a:bodyPr>
          <a:lstStyle/>
          <a:p>
            <a:r>
              <a:rPr lang="pt-BR" sz="3200" dirty="0">
                <a:solidFill>
                  <a:srgbClr val="FFC000"/>
                </a:solidFill>
                <a:latin typeface="Fredoka" pitchFamily="2" charset="-79"/>
                <a:cs typeface="Fredoka" pitchFamily="2" charset="-79"/>
              </a:rPr>
              <a:t>AWS CLOUD EVOLUÇÃO DOS SERVIÇOS</a:t>
            </a:r>
          </a:p>
        </p:txBody>
      </p:sp>
      <p:sp>
        <p:nvSpPr>
          <p:cNvPr id="5" name="Seta para a Direita 4">
            <a:extLst>
              <a:ext uri="{FF2B5EF4-FFF2-40B4-BE49-F238E27FC236}">
                <a16:creationId xmlns:a16="http://schemas.microsoft.com/office/drawing/2014/main" id="{44BA222E-DD95-B4D6-0D97-23312DE33F11}"/>
              </a:ext>
            </a:extLst>
          </p:cNvPr>
          <p:cNvSpPr/>
          <p:nvPr/>
        </p:nvSpPr>
        <p:spPr>
          <a:xfrm>
            <a:off x="576197" y="3707704"/>
            <a:ext cx="10872592" cy="1665962"/>
          </a:xfrm>
          <a:prstGeom prst="rightArrow">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solidFill>
                <a:srgbClr val="FFFFFF"/>
              </a:solidFill>
            </a:endParaRPr>
          </a:p>
        </p:txBody>
      </p:sp>
      <p:cxnSp>
        <p:nvCxnSpPr>
          <p:cNvPr id="7" name="Conector Reto 6">
            <a:extLst>
              <a:ext uri="{FF2B5EF4-FFF2-40B4-BE49-F238E27FC236}">
                <a16:creationId xmlns:a16="http://schemas.microsoft.com/office/drawing/2014/main" id="{251BF80E-8878-73C9-17C0-377E088D0FFC}"/>
              </a:ext>
            </a:extLst>
          </p:cNvPr>
          <p:cNvCxnSpPr/>
          <p:nvPr/>
        </p:nvCxnSpPr>
        <p:spPr>
          <a:xfrm flipV="1">
            <a:off x="1578279" y="3244241"/>
            <a:ext cx="0" cy="864296"/>
          </a:xfrm>
          <a:prstGeom prst="line">
            <a:avLst/>
          </a:prstGeom>
          <a:ln w="38100">
            <a:solidFill>
              <a:srgbClr val="FFFFFF"/>
            </a:solidFill>
          </a:ln>
        </p:spPr>
        <p:style>
          <a:lnRef idx="3">
            <a:schemeClr val="accent3"/>
          </a:lnRef>
          <a:fillRef idx="0">
            <a:schemeClr val="accent3"/>
          </a:fillRef>
          <a:effectRef idx="2">
            <a:schemeClr val="accent3"/>
          </a:effectRef>
          <a:fontRef idx="minor">
            <a:schemeClr val="tx1"/>
          </a:fontRef>
        </p:style>
      </p:cxnSp>
      <p:sp>
        <p:nvSpPr>
          <p:cNvPr id="8" name="CaixaDeTexto 7">
            <a:extLst>
              <a:ext uri="{FF2B5EF4-FFF2-40B4-BE49-F238E27FC236}">
                <a16:creationId xmlns:a16="http://schemas.microsoft.com/office/drawing/2014/main" id="{1D2091C8-AEB3-D6E5-4896-F0266E4FECEC}"/>
              </a:ext>
            </a:extLst>
          </p:cNvPr>
          <p:cNvSpPr txBox="1"/>
          <p:nvPr/>
        </p:nvSpPr>
        <p:spPr>
          <a:xfrm>
            <a:off x="576197" y="2503965"/>
            <a:ext cx="2744240" cy="646331"/>
          </a:xfrm>
          <a:prstGeom prst="rect">
            <a:avLst/>
          </a:prstGeom>
          <a:noFill/>
        </p:spPr>
        <p:txBody>
          <a:bodyPr wrap="square" rtlCol="0">
            <a:spAutoFit/>
          </a:bodyPr>
          <a:lstStyle/>
          <a:p>
            <a:r>
              <a:rPr lang="pt-BR" dirty="0">
                <a:solidFill>
                  <a:srgbClr val="FFFFFF"/>
                </a:solidFill>
                <a:latin typeface="Fredoka" pitchFamily="2" charset="-79"/>
                <a:cs typeface="Fredoka" pitchFamily="2" charset="-79"/>
              </a:rPr>
              <a:t>2002 :</a:t>
            </a:r>
          </a:p>
          <a:p>
            <a:r>
              <a:rPr lang="pt-BR" dirty="0">
                <a:solidFill>
                  <a:srgbClr val="FFFFFF"/>
                </a:solidFill>
                <a:latin typeface="Fredoka" pitchFamily="2" charset="-79"/>
                <a:cs typeface="Fredoka" pitchFamily="2" charset="-79"/>
              </a:rPr>
              <a:t>Lançado internamente</a:t>
            </a:r>
          </a:p>
        </p:txBody>
      </p:sp>
      <p:cxnSp>
        <p:nvCxnSpPr>
          <p:cNvPr id="9" name="Conector Reto 8">
            <a:extLst>
              <a:ext uri="{FF2B5EF4-FFF2-40B4-BE49-F238E27FC236}">
                <a16:creationId xmlns:a16="http://schemas.microsoft.com/office/drawing/2014/main" id="{EBB039B4-D576-E5A8-EA62-0F756CA5EE7A}"/>
              </a:ext>
            </a:extLst>
          </p:cNvPr>
          <p:cNvCxnSpPr/>
          <p:nvPr/>
        </p:nvCxnSpPr>
        <p:spPr>
          <a:xfrm flipV="1">
            <a:off x="2770339" y="4941518"/>
            <a:ext cx="0" cy="864296"/>
          </a:xfrm>
          <a:prstGeom prst="line">
            <a:avLst/>
          </a:prstGeom>
          <a:ln w="38100">
            <a:solidFill>
              <a:srgbClr val="FFFFFF"/>
            </a:solidFill>
          </a:ln>
        </p:spPr>
        <p:style>
          <a:lnRef idx="1">
            <a:schemeClr val="dk1"/>
          </a:lnRef>
          <a:fillRef idx="0">
            <a:schemeClr val="dk1"/>
          </a:fillRef>
          <a:effectRef idx="0">
            <a:schemeClr val="dk1"/>
          </a:effectRef>
          <a:fontRef idx="minor">
            <a:schemeClr val="tx1"/>
          </a:fontRef>
        </p:style>
      </p:cxnSp>
      <p:sp>
        <p:nvSpPr>
          <p:cNvPr id="10" name="CaixaDeTexto 9">
            <a:extLst>
              <a:ext uri="{FF2B5EF4-FFF2-40B4-BE49-F238E27FC236}">
                <a16:creationId xmlns:a16="http://schemas.microsoft.com/office/drawing/2014/main" id="{63160CAB-CDF0-FEDA-C6B3-347848A90E55}"/>
              </a:ext>
            </a:extLst>
          </p:cNvPr>
          <p:cNvSpPr txBox="1"/>
          <p:nvPr/>
        </p:nvSpPr>
        <p:spPr>
          <a:xfrm>
            <a:off x="1226506" y="5657671"/>
            <a:ext cx="3508332" cy="1200329"/>
          </a:xfrm>
          <a:prstGeom prst="rect">
            <a:avLst/>
          </a:prstGeom>
          <a:noFill/>
        </p:spPr>
        <p:txBody>
          <a:bodyPr wrap="square" rtlCol="0">
            <a:spAutoFit/>
          </a:bodyPr>
          <a:lstStyle/>
          <a:p>
            <a:r>
              <a:rPr lang="pt-BR" dirty="0">
                <a:solidFill>
                  <a:srgbClr val="FFFFFF"/>
                </a:solidFill>
                <a:latin typeface="Fredoka" pitchFamily="2" charset="-79"/>
                <a:cs typeface="Fredoka" pitchFamily="2" charset="-79"/>
              </a:rPr>
              <a:t>2003 :</a:t>
            </a:r>
          </a:p>
          <a:p>
            <a:r>
              <a:rPr lang="pt-BR" dirty="0">
                <a:solidFill>
                  <a:srgbClr val="FFFFFF"/>
                </a:solidFill>
                <a:latin typeface="Fredoka" pitchFamily="2" charset="-79"/>
                <a:cs typeface="Fredoka" pitchFamily="2" charset="-79"/>
              </a:rPr>
              <a:t>A infraestrutura da Amazon é uma das suas principais forças. Uma ideia para comercializar</a:t>
            </a:r>
          </a:p>
        </p:txBody>
      </p:sp>
      <p:cxnSp>
        <p:nvCxnSpPr>
          <p:cNvPr id="13" name="Conector Reto 12">
            <a:extLst>
              <a:ext uri="{FF2B5EF4-FFF2-40B4-BE49-F238E27FC236}">
                <a16:creationId xmlns:a16="http://schemas.microsoft.com/office/drawing/2014/main" id="{B8C9AE24-AA7B-FC55-32BC-1B46E2B6CF2F}"/>
              </a:ext>
            </a:extLst>
          </p:cNvPr>
          <p:cNvCxnSpPr/>
          <p:nvPr/>
        </p:nvCxnSpPr>
        <p:spPr>
          <a:xfrm flipV="1">
            <a:off x="4346532" y="3244241"/>
            <a:ext cx="0" cy="864296"/>
          </a:xfrm>
          <a:prstGeom prst="line">
            <a:avLst/>
          </a:prstGeom>
          <a:ln w="38100">
            <a:solidFill>
              <a:srgbClr val="FFFFFF"/>
            </a:solidFill>
          </a:ln>
        </p:spPr>
        <p:style>
          <a:lnRef idx="1">
            <a:schemeClr val="dk1"/>
          </a:lnRef>
          <a:fillRef idx="0">
            <a:schemeClr val="dk1"/>
          </a:fillRef>
          <a:effectRef idx="0">
            <a:schemeClr val="dk1"/>
          </a:effectRef>
          <a:fontRef idx="minor">
            <a:schemeClr val="tx1"/>
          </a:fontRef>
        </p:style>
      </p:cxnSp>
      <p:sp>
        <p:nvSpPr>
          <p:cNvPr id="14" name="CaixaDeTexto 13">
            <a:extLst>
              <a:ext uri="{FF2B5EF4-FFF2-40B4-BE49-F238E27FC236}">
                <a16:creationId xmlns:a16="http://schemas.microsoft.com/office/drawing/2014/main" id="{85E0976F-DABC-6BD4-7F8C-838BAA6BC4F0}"/>
              </a:ext>
            </a:extLst>
          </p:cNvPr>
          <p:cNvSpPr txBox="1"/>
          <p:nvPr/>
        </p:nvSpPr>
        <p:spPr>
          <a:xfrm>
            <a:off x="3609582" y="2503964"/>
            <a:ext cx="3292258" cy="646331"/>
          </a:xfrm>
          <a:prstGeom prst="rect">
            <a:avLst/>
          </a:prstGeom>
          <a:noFill/>
        </p:spPr>
        <p:txBody>
          <a:bodyPr wrap="square" rtlCol="0">
            <a:spAutoFit/>
          </a:bodyPr>
          <a:lstStyle/>
          <a:p>
            <a:r>
              <a:rPr lang="pt-BR" dirty="0">
                <a:solidFill>
                  <a:srgbClr val="FFFFFF"/>
                </a:solidFill>
                <a:latin typeface="Fredoka" pitchFamily="2" charset="-79"/>
                <a:cs typeface="Fredoka" pitchFamily="2" charset="-79"/>
              </a:rPr>
              <a:t>2004 :</a:t>
            </a:r>
          </a:p>
          <a:p>
            <a:r>
              <a:rPr lang="pt-BR" dirty="0">
                <a:solidFill>
                  <a:srgbClr val="FFFFFF"/>
                </a:solidFill>
                <a:latin typeface="Fredoka" pitchFamily="2" charset="-79"/>
                <a:cs typeface="Fredoka" pitchFamily="2" charset="-79"/>
              </a:rPr>
              <a:t>SQS é lançado publicamente</a:t>
            </a:r>
          </a:p>
        </p:txBody>
      </p:sp>
      <p:cxnSp>
        <p:nvCxnSpPr>
          <p:cNvPr id="15" name="Conector Reto 14">
            <a:extLst>
              <a:ext uri="{FF2B5EF4-FFF2-40B4-BE49-F238E27FC236}">
                <a16:creationId xmlns:a16="http://schemas.microsoft.com/office/drawing/2014/main" id="{66158D18-70EF-F96D-F1D0-A06E838ECD38}"/>
              </a:ext>
            </a:extLst>
          </p:cNvPr>
          <p:cNvCxnSpPr/>
          <p:nvPr/>
        </p:nvCxnSpPr>
        <p:spPr>
          <a:xfrm flipV="1">
            <a:off x="6354871" y="4941518"/>
            <a:ext cx="0" cy="864296"/>
          </a:xfrm>
          <a:prstGeom prst="line">
            <a:avLst/>
          </a:prstGeom>
          <a:ln w="38100">
            <a:solidFill>
              <a:srgbClr val="FFFFFF"/>
            </a:solidFill>
          </a:ln>
        </p:spPr>
        <p:style>
          <a:lnRef idx="1">
            <a:schemeClr val="dk1"/>
          </a:lnRef>
          <a:fillRef idx="0">
            <a:schemeClr val="dk1"/>
          </a:fillRef>
          <a:effectRef idx="0">
            <a:schemeClr val="dk1"/>
          </a:effectRef>
          <a:fontRef idx="minor">
            <a:schemeClr val="tx1"/>
          </a:fontRef>
        </p:style>
      </p:cxnSp>
      <p:sp>
        <p:nvSpPr>
          <p:cNvPr id="16" name="CaixaDeTexto 15">
            <a:extLst>
              <a:ext uri="{FF2B5EF4-FFF2-40B4-BE49-F238E27FC236}">
                <a16:creationId xmlns:a16="http://schemas.microsoft.com/office/drawing/2014/main" id="{8FDCE9C0-2079-B450-4F0F-C4195B606BB0}"/>
              </a:ext>
            </a:extLst>
          </p:cNvPr>
          <p:cNvSpPr txBox="1"/>
          <p:nvPr/>
        </p:nvSpPr>
        <p:spPr>
          <a:xfrm>
            <a:off x="5312079" y="5657670"/>
            <a:ext cx="2692049" cy="923330"/>
          </a:xfrm>
          <a:prstGeom prst="rect">
            <a:avLst/>
          </a:prstGeom>
          <a:noFill/>
        </p:spPr>
        <p:txBody>
          <a:bodyPr wrap="square" rtlCol="0">
            <a:spAutoFit/>
          </a:bodyPr>
          <a:lstStyle/>
          <a:p>
            <a:r>
              <a:rPr lang="pt-BR" dirty="0">
                <a:solidFill>
                  <a:srgbClr val="FFFFFF"/>
                </a:solidFill>
                <a:latin typeface="Fredoka" pitchFamily="2" charset="-79"/>
                <a:cs typeface="Fredoka" pitchFamily="2" charset="-79"/>
              </a:rPr>
              <a:t>2006 :</a:t>
            </a:r>
          </a:p>
          <a:p>
            <a:r>
              <a:rPr lang="pt-BR" dirty="0">
                <a:solidFill>
                  <a:srgbClr val="FFFFFF"/>
                </a:solidFill>
                <a:latin typeface="Fredoka" pitchFamily="2" charset="-79"/>
                <a:cs typeface="Fredoka" pitchFamily="2" charset="-79"/>
              </a:rPr>
              <a:t>SQS e S3 é lançado</a:t>
            </a:r>
          </a:p>
          <a:p>
            <a:r>
              <a:rPr lang="pt-BR" dirty="0">
                <a:solidFill>
                  <a:srgbClr val="FFFFFF"/>
                </a:solidFill>
                <a:latin typeface="Fredoka" pitchFamily="2" charset="-79"/>
                <a:cs typeface="Fredoka" pitchFamily="2" charset="-79"/>
              </a:rPr>
              <a:t>publicamente </a:t>
            </a:r>
          </a:p>
        </p:txBody>
      </p:sp>
      <p:pic>
        <p:nvPicPr>
          <p:cNvPr id="14340" name="Picture 4">
            <a:extLst>
              <a:ext uri="{FF2B5EF4-FFF2-40B4-BE49-F238E27FC236}">
                <a16:creationId xmlns:a16="http://schemas.microsoft.com/office/drawing/2014/main" id="{9171D9FF-87E5-3B21-BD9B-15D29F6B8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3680" y="5198625"/>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6CF71486-6C47-EA3C-49A5-21F5F4FAE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7664" y="5198625"/>
            <a:ext cx="720000" cy="7200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ector Reto 16">
            <a:extLst>
              <a:ext uri="{FF2B5EF4-FFF2-40B4-BE49-F238E27FC236}">
                <a16:creationId xmlns:a16="http://schemas.microsoft.com/office/drawing/2014/main" id="{61B9CF12-4B0C-8350-5E85-87CE285CE8D5}"/>
              </a:ext>
            </a:extLst>
          </p:cNvPr>
          <p:cNvCxnSpPr/>
          <p:nvPr/>
        </p:nvCxnSpPr>
        <p:spPr>
          <a:xfrm flipV="1">
            <a:off x="8344422" y="3244241"/>
            <a:ext cx="0" cy="864296"/>
          </a:xfrm>
          <a:prstGeom prst="line">
            <a:avLst/>
          </a:prstGeom>
          <a:ln w="38100">
            <a:solidFill>
              <a:srgbClr val="FFFFFF"/>
            </a:solidFill>
          </a:ln>
        </p:spPr>
        <p:style>
          <a:lnRef idx="1">
            <a:schemeClr val="dk1"/>
          </a:lnRef>
          <a:fillRef idx="0">
            <a:schemeClr val="dk1"/>
          </a:fillRef>
          <a:effectRef idx="0">
            <a:schemeClr val="dk1"/>
          </a:effectRef>
          <a:fontRef idx="minor">
            <a:schemeClr val="tx1"/>
          </a:fontRef>
        </p:style>
      </p:cxnSp>
      <p:sp>
        <p:nvSpPr>
          <p:cNvPr id="18" name="CaixaDeTexto 17">
            <a:extLst>
              <a:ext uri="{FF2B5EF4-FFF2-40B4-BE49-F238E27FC236}">
                <a16:creationId xmlns:a16="http://schemas.microsoft.com/office/drawing/2014/main" id="{0EFF22DD-F892-04A5-B98D-2AFA8C007710}"/>
              </a:ext>
            </a:extLst>
          </p:cNvPr>
          <p:cNvSpPr txBox="1"/>
          <p:nvPr/>
        </p:nvSpPr>
        <p:spPr>
          <a:xfrm>
            <a:off x="7586742" y="2226965"/>
            <a:ext cx="3292258" cy="923330"/>
          </a:xfrm>
          <a:prstGeom prst="rect">
            <a:avLst/>
          </a:prstGeom>
          <a:noFill/>
        </p:spPr>
        <p:txBody>
          <a:bodyPr wrap="square" rtlCol="0">
            <a:spAutoFit/>
          </a:bodyPr>
          <a:lstStyle/>
          <a:p>
            <a:r>
              <a:rPr lang="pt-BR" dirty="0">
                <a:solidFill>
                  <a:srgbClr val="FFFFFF"/>
                </a:solidFill>
                <a:latin typeface="Fredoka" pitchFamily="2" charset="-79"/>
                <a:cs typeface="Fredoka" pitchFamily="2" charset="-79"/>
              </a:rPr>
              <a:t>2008 :</a:t>
            </a:r>
          </a:p>
          <a:p>
            <a:r>
              <a:rPr lang="pt-BR" dirty="0">
                <a:solidFill>
                  <a:srgbClr val="FFFFFF"/>
                </a:solidFill>
                <a:latin typeface="Fredoka" pitchFamily="2" charset="-79"/>
                <a:cs typeface="Fredoka" pitchFamily="2" charset="-79"/>
              </a:rPr>
              <a:t>EC2 e EBS é lançado publicamente</a:t>
            </a:r>
          </a:p>
        </p:txBody>
      </p:sp>
      <p:pic>
        <p:nvPicPr>
          <p:cNvPr id="14344" name="Picture 8">
            <a:extLst>
              <a:ext uri="{FF2B5EF4-FFF2-40B4-BE49-F238E27FC236}">
                <a16:creationId xmlns:a16="http://schemas.microsoft.com/office/drawing/2014/main" id="{1339D77C-BEE6-BE48-E934-712721E1E5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645" y="324424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60CA9D4E-3FEC-C0CB-0195-DEC8195413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2807" y="3244241"/>
            <a:ext cx="720000" cy="72000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ector Reto 18">
            <a:extLst>
              <a:ext uri="{FF2B5EF4-FFF2-40B4-BE49-F238E27FC236}">
                <a16:creationId xmlns:a16="http://schemas.microsoft.com/office/drawing/2014/main" id="{E5107264-8733-A29D-B59C-81EC926A5828}"/>
              </a:ext>
            </a:extLst>
          </p:cNvPr>
          <p:cNvCxnSpPr/>
          <p:nvPr/>
        </p:nvCxnSpPr>
        <p:spPr>
          <a:xfrm flipV="1">
            <a:off x="9689237" y="4941518"/>
            <a:ext cx="0" cy="864296"/>
          </a:xfrm>
          <a:prstGeom prst="line">
            <a:avLst/>
          </a:prstGeom>
          <a:ln w="38100">
            <a:solidFill>
              <a:srgbClr val="FFFFFF"/>
            </a:solidFill>
          </a:ln>
        </p:spPr>
        <p:style>
          <a:lnRef idx="1">
            <a:schemeClr val="dk1"/>
          </a:lnRef>
          <a:fillRef idx="0">
            <a:schemeClr val="dk1"/>
          </a:fillRef>
          <a:effectRef idx="0">
            <a:schemeClr val="dk1"/>
          </a:effectRef>
          <a:fontRef idx="minor">
            <a:schemeClr val="tx1"/>
          </a:fontRef>
        </p:style>
      </p:cxnSp>
      <p:sp>
        <p:nvSpPr>
          <p:cNvPr id="20" name="CaixaDeTexto 19">
            <a:extLst>
              <a:ext uri="{FF2B5EF4-FFF2-40B4-BE49-F238E27FC236}">
                <a16:creationId xmlns:a16="http://schemas.microsoft.com/office/drawing/2014/main" id="{BBA6979A-BFAA-E81D-1D01-1A289D4F95C4}"/>
              </a:ext>
            </a:extLst>
          </p:cNvPr>
          <p:cNvSpPr txBox="1"/>
          <p:nvPr/>
        </p:nvSpPr>
        <p:spPr>
          <a:xfrm>
            <a:off x="8746304" y="5590677"/>
            <a:ext cx="2692049" cy="923330"/>
          </a:xfrm>
          <a:prstGeom prst="rect">
            <a:avLst/>
          </a:prstGeom>
          <a:noFill/>
        </p:spPr>
        <p:txBody>
          <a:bodyPr wrap="square" rtlCol="0">
            <a:spAutoFit/>
          </a:bodyPr>
          <a:lstStyle/>
          <a:p>
            <a:r>
              <a:rPr lang="pt-BR" dirty="0">
                <a:solidFill>
                  <a:srgbClr val="FFFFFF"/>
                </a:solidFill>
                <a:latin typeface="Fredoka" pitchFamily="2" charset="-79"/>
                <a:cs typeface="Fredoka" pitchFamily="2" charset="-79"/>
              </a:rPr>
              <a:t>2023 :</a:t>
            </a:r>
          </a:p>
          <a:p>
            <a:r>
              <a:rPr lang="pt-BR" dirty="0">
                <a:solidFill>
                  <a:srgbClr val="FFFFFF"/>
                </a:solidFill>
                <a:latin typeface="Fredoka" pitchFamily="2" charset="-79"/>
                <a:cs typeface="Fredoka" pitchFamily="2" charset="-79"/>
              </a:rPr>
              <a:t>Mais de 200 serviços atualmente </a:t>
            </a:r>
          </a:p>
        </p:txBody>
      </p:sp>
    </p:spTree>
    <p:extLst>
      <p:ext uri="{BB962C8B-B14F-4D97-AF65-F5344CB8AC3E}">
        <p14:creationId xmlns:p14="http://schemas.microsoft.com/office/powerpoint/2010/main" val="572890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A0D181-C369-3976-3A13-B0DA22CD19A9}"/>
              </a:ext>
            </a:extLst>
          </p:cNvPr>
          <p:cNvSpPr>
            <a:spLocks noGrp="1"/>
          </p:cNvSpPr>
          <p:nvPr>
            <p:ph type="title"/>
          </p:nvPr>
        </p:nvSpPr>
        <p:spPr>
          <a:xfrm>
            <a:off x="386644" y="2766218"/>
            <a:ext cx="4520874" cy="1325563"/>
          </a:xfrm>
        </p:spPr>
        <p:txBody>
          <a:bodyPr>
            <a:normAutofit fontScale="90000"/>
          </a:bodyPr>
          <a:lstStyle/>
          <a:p>
            <a:r>
              <a:rPr lang="pt-BR" sz="3200" dirty="0">
                <a:solidFill>
                  <a:schemeClr val="accent4"/>
                </a:solidFill>
                <a:latin typeface="Fredoka" pitchFamily="2" charset="-79"/>
                <a:cs typeface="Fredoka" pitchFamily="2" charset="-79"/>
              </a:rPr>
              <a:t>Quadrante Mágico para Infraestrutura em Nuvem como Serviço em todo o mundo</a:t>
            </a:r>
          </a:p>
        </p:txBody>
      </p:sp>
      <p:pic>
        <p:nvPicPr>
          <p:cNvPr id="2050" name="Picture 2" descr="Gartner | 2023 Magic Quadrant for Strategic Cloud Platform Services">
            <a:extLst>
              <a:ext uri="{FF2B5EF4-FFF2-40B4-BE49-F238E27FC236}">
                <a16:creationId xmlns:a16="http://schemas.microsoft.com/office/drawing/2014/main" id="{56780F68-EA34-3E18-5A04-FCDE755451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301" b="3912"/>
          <a:stretch/>
        </p:blipFill>
        <p:spPr bwMode="auto">
          <a:xfrm>
            <a:off x="5285433" y="0"/>
            <a:ext cx="6906567" cy="685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192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1D063E-E99F-D065-86B7-C82916E71DAF}"/>
              </a:ext>
            </a:extLst>
          </p:cNvPr>
          <p:cNvSpPr>
            <a:spLocks noGrp="1"/>
          </p:cNvSpPr>
          <p:nvPr>
            <p:ph type="title"/>
          </p:nvPr>
        </p:nvSpPr>
        <p:spPr>
          <a:xfrm>
            <a:off x="640080" y="325369"/>
            <a:ext cx="4368602" cy="1956841"/>
          </a:xfrm>
        </p:spPr>
        <p:txBody>
          <a:bodyPr vert="horz" lIns="91440" tIns="45720" rIns="91440" bIns="45720" rtlCol="0" anchor="b">
            <a:noAutofit/>
          </a:bodyPr>
          <a:lstStyle/>
          <a:p>
            <a:r>
              <a:rPr lang="en-US" sz="3200" dirty="0">
                <a:solidFill>
                  <a:schemeClr val="accent4"/>
                </a:solidFill>
                <a:latin typeface="Fredoka" pitchFamily="2" charset="-79"/>
                <a:cs typeface="Fredoka" pitchFamily="2" charset="-79"/>
              </a:rPr>
              <a:t>O QUE É CLOUD COMPUTING?</a:t>
            </a:r>
          </a:p>
        </p:txBody>
      </p:sp>
      <p:sp>
        <p:nvSpPr>
          <p:cNvPr id="4" name="Título 1">
            <a:extLst>
              <a:ext uri="{FF2B5EF4-FFF2-40B4-BE49-F238E27FC236}">
                <a16:creationId xmlns:a16="http://schemas.microsoft.com/office/drawing/2014/main" id="{2C7EE5E1-986B-6732-B898-F8274BA86FF4}"/>
              </a:ext>
            </a:extLst>
          </p:cNvPr>
          <p:cNvSpPr txBox="1">
            <a:spLocks/>
          </p:cNvSpPr>
          <p:nvPr/>
        </p:nvSpPr>
        <p:spPr>
          <a:xfrm>
            <a:off x="530662" y="2891430"/>
            <a:ext cx="4607868" cy="3320668"/>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200" dirty="0">
                <a:solidFill>
                  <a:srgbClr val="FFFFFF"/>
                </a:solidFill>
                <a:latin typeface="Fredoka" pitchFamily="2" charset="-79"/>
                <a:ea typeface="+mn-ea"/>
                <a:cs typeface="Fredoka" pitchFamily="2" charset="-79"/>
              </a:rPr>
              <a:t>Entrega de recursos de T.I </a:t>
            </a:r>
            <a:r>
              <a:rPr lang="en-US" sz="2200" dirty="0">
                <a:solidFill>
                  <a:srgbClr val="2BBBD1"/>
                </a:solidFill>
                <a:latin typeface="Fredoka" pitchFamily="2" charset="-79"/>
                <a:ea typeface="+mn-ea"/>
                <a:cs typeface="Fredoka" pitchFamily="2" charset="-79"/>
              </a:rPr>
              <a:t>sob demanda</a:t>
            </a:r>
            <a:r>
              <a:rPr lang="en-US" sz="2200" dirty="0">
                <a:latin typeface="Fredoka" pitchFamily="2" charset="-79"/>
                <a:ea typeface="+mn-ea"/>
                <a:cs typeface="Fredoka" pitchFamily="2" charset="-79"/>
              </a:rPr>
              <a:t> </a:t>
            </a:r>
            <a:r>
              <a:rPr lang="en-US" sz="2200" dirty="0">
                <a:solidFill>
                  <a:srgbClr val="FFFFFF"/>
                </a:solidFill>
                <a:latin typeface="Fredoka" pitchFamily="2" charset="-79"/>
                <a:ea typeface="+mn-ea"/>
                <a:cs typeface="Fredoka" pitchFamily="2" charset="-79"/>
              </a:rPr>
              <a:t>através da </a:t>
            </a:r>
            <a:r>
              <a:rPr lang="en-US" sz="2200" dirty="0">
                <a:solidFill>
                  <a:srgbClr val="2BBBD1"/>
                </a:solidFill>
                <a:latin typeface="Fredoka" pitchFamily="2" charset="-79"/>
                <a:ea typeface="+mn-ea"/>
                <a:cs typeface="Fredoka" pitchFamily="2" charset="-79"/>
              </a:rPr>
              <a:t>internet</a:t>
            </a:r>
            <a:r>
              <a:rPr lang="en-US" sz="2200" dirty="0">
                <a:latin typeface="Fredoka" pitchFamily="2" charset="-79"/>
                <a:ea typeface="+mn-ea"/>
                <a:cs typeface="Fredoka" pitchFamily="2" charset="-79"/>
              </a:rPr>
              <a:t> </a:t>
            </a:r>
            <a:r>
              <a:rPr lang="en-US" sz="2200" dirty="0">
                <a:solidFill>
                  <a:srgbClr val="FFFFFF"/>
                </a:solidFill>
                <a:latin typeface="Fredoka" pitchFamily="2" charset="-79"/>
                <a:ea typeface="+mn-ea"/>
                <a:cs typeface="Fredoka" pitchFamily="2" charset="-79"/>
              </a:rPr>
              <a:t>com</a:t>
            </a:r>
            <a:r>
              <a:rPr lang="en-US" sz="2200" dirty="0">
                <a:latin typeface="Fredoka" pitchFamily="2" charset="-79"/>
                <a:ea typeface="+mn-ea"/>
                <a:cs typeface="Fredoka" pitchFamily="2" charset="-79"/>
              </a:rPr>
              <a:t> </a:t>
            </a:r>
            <a:r>
              <a:rPr lang="en-US" sz="2200" dirty="0">
                <a:solidFill>
                  <a:srgbClr val="2BBBD1"/>
                </a:solidFill>
                <a:latin typeface="Fredoka" pitchFamily="2" charset="-79"/>
                <a:ea typeface="+mn-ea"/>
                <a:cs typeface="Fredoka" pitchFamily="2" charset="-79"/>
              </a:rPr>
              <a:t>pagamento conforme o uso</a:t>
            </a:r>
          </a:p>
          <a:p>
            <a:pPr>
              <a:spcAft>
                <a:spcPts val="600"/>
              </a:spcAft>
            </a:pPr>
            <a:endParaRPr lang="en-US" sz="2200" dirty="0">
              <a:solidFill>
                <a:srgbClr val="2BBBD1"/>
              </a:solidFill>
              <a:latin typeface="Fredoka" pitchFamily="2" charset="-79"/>
              <a:ea typeface="+mn-ea"/>
              <a:cs typeface="Fredoka" pitchFamily="2" charset="-79"/>
            </a:endParaRPr>
          </a:p>
        </p:txBody>
      </p:sp>
      <p:pic>
        <p:nvPicPr>
          <p:cNvPr id="17410" name="Picture 2" descr="As vantagens dos serviços de Cloud Computing sob medida">
            <a:extLst>
              <a:ext uri="{FF2B5EF4-FFF2-40B4-BE49-F238E27FC236}">
                <a16:creationId xmlns:a16="http://schemas.microsoft.com/office/drawing/2014/main" id="{FEB8802B-0D0B-B102-CBF0-699C30EC0B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472" r="10370"/>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91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632278-05F2-B9ED-EB02-3D54542EEC05}"/>
              </a:ext>
            </a:extLst>
          </p:cNvPr>
          <p:cNvSpPr>
            <a:spLocks noGrp="1"/>
          </p:cNvSpPr>
          <p:nvPr>
            <p:ph type="title"/>
          </p:nvPr>
        </p:nvSpPr>
        <p:spPr/>
        <p:txBody>
          <a:bodyPr/>
          <a:lstStyle/>
          <a:p>
            <a:r>
              <a:rPr lang="pt-BR" dirty="0">
                <a:latin typeface="Comic Sans MS" panose="030F0702030302020204" pitchFamily="66" charset="0"/>
              </a:rPr>
              <a:t>O que é possível fazer na nuvem?</a:t>
            </a:r>
          </a:p>
        </p:txBody>
      </p:sp>
      <p:sp>
        <p:nvSpPr>
          <p:cNvPr id="3" name="Espaço Reservado para Conteúdo 2">
            <a:extLst>
              <a:ext uri="{FF2B5EF4-FFF2-40B4-BE49-F238E27FC236}">
                <a16:creationId xmlns:a16="http://schemas.microsoft.com/office/drawing/2014/main" id="{28B836D4-F4B7-77E6-4B5E-70ED423781BA}"/>
              </a:ext>
            </a:extLst>
          </p:cNvPr>
          <p:cNvSpPr>
            <a:spLocks noGrp="1"/>
          </p:cNvSpPr>
          <p:nvPr>
            <p:ph idx="1"/>
          </p:nvPr>
        </p:nvSpPr>
        <p:spPr/>
        <p:txBody>
          <a:bodyPr/>
          <a:lstStyle/>
          <a:p>
            <a:endParaRPr lang="pt-BR" dirty="0"/>
          </a:p>
        </p:txBody>
      </p:sp>
      <p:pic>
        <p:nvPicPr>
          <p:cNvPr id="20484" name="Picture 4" descr="Top 50+ AWS Services Explained in 10 Minutes - YouTube">
            <a:extLst>
              <a:ext uri="{FF2B5EF4-FFF2-40B4-BE49-F238E27FC236}">
                <a16:creationId xmlns:a16="http://schemas.microsoft.com/office/drawing/2014/main" id="{738EB603-282E-02FD-669A-9841495A9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474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5264B84-6CE3-5A1D-14D1-3E6209E6FF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1087" y="137371"/>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1824CB-D529-C097-A607-BE182D2B3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8983" y="3536667"/>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56664B75-5586-61D3-7B6C-521F79AC5990}"/>
              </a:ext>
            </a:extLst>
          </p:cNvPr>
          <p:cNvSpPr txBox="1"/>
          <p:nvPr/>
        </p:nvSpPr>
        <p:spPr>
          <a:xfrm>
            <a:off x="144031" y="304672"/>
            <a:ext cx="3748238" cy="3139321"/>
          </a:xfrm>
          <a:prstGeom prst="rect">
            <a:avLst/>
          </a:prstGeom>
          <a:noFill/>
        </p:spPr>
        <p:txBody>
          <a:bodyPr wrap="square">
            <a:spAutoFit/>
          </a:bodyPr>
          <a:lstStyle/>
          <a:p>
            <a:r>
              <a:rPr lang="pt-BR" dirty="0">
                <a:solidFill>
                  <a:schemeClr val="accent2"/>
                </a:solidFill>
                <a:latin typeface="Fredoka" pitchFamily="2" charset="-79"/>
                <a:cs typeface="Fredoka" pitchFamily="2" charset="-79"/>
              </a:rPr>
              <a:t>C</a:t>
            </a:r>
            <a:r>
              <a:rPr lang="pt-BR" sz="1800" dirty="0">
                <a:solidFill>
                  <a:schemeClr val="accent2"/>
                </a:solidFill>
                <a:latin typeface="Fredoka" pitchFamily="2" charset="-79"/>
                <a:cs typeface="Fredoka" pitchFamily="2" charset="-79"/>
              </a:rPr>
              <a:t>omputação</a:t>
            </a:r>
          </a:p>
          <a:p>
            <a:endParaRPr lang="pt-BR" dirty="0">
              <a:solidFill>
                <a:schemeClr val="accent2"/>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Amazon EC2</a:t>
            </a:r>
          </a:p>
          <a:p>
            <a:r>
              <a:rPr lang="pt-BR" dirty="0">
                <a:solidFill>
                  <a:srgbClr val="FFFFFF"/>
                </a:solidFill>
                <a:latin typeface="Fredoka" pitchFamily="2" charset="-79"/>
                <a:cs typeface="Fredoka" pitchFamily="2" charset="-79"/>
              </a:rPr>
              <a:t>Amazon Lightsail</a:t>
            </a:r>
          </a:p>
          <a:p>
            <a:r>
              <a:rPr lang="pt-BR" dirty="0">
                <a:solidFill>
                  <a:srgbClr val="FFFFFF"/>
                </a:solidFill>
                <a:latin typeface="Fredoka" pitchFamily="2" charset="-79"/>
                <a:cs typeface="Fredoka" pitchFamily="2" charset="-79"/>
              </a:rPr>
              <a:t>AWS Batch</a:t>
            </a:r>
          </a:p>
          <a:p>
            <a:r>
              <a:rPr lang="pt-BR" dirty="0">
                <a:solidFill>
                  <a:srgbClr val="FFFFFF"/>
                </a:solidFill>
                <a:latin typeface="Fredoka" pitchFamily="2" charset="-79"/>
                <a:cs typeface="Fredoka" pitchFamily="2" charset="-79"/>
              </a:rPr>
              <a:t>AWS Elastic BeanStalk</a:t>
            </a:r>
          </a:p>
          <a:p>
            <a:r>
              <a:rPr lang="pt-BR" dirty="0">
                <a:solidFill>
                  <a:srgbClr val="FFFFFF"/>
                </a:solidFill>
                <a:latin typeface="Fredoka" pitchFamily="2" charset="-79"/>
                <a:cs typeface="Fredoka" pitchFamily="2" charset="-79"/>
              </a:rPr>
              <a:t>AWS Outposts</a:t>
            </a:r>
          </a:p>
          <a:p>
            <a:r>
              <a:rPr lang="pt-BR" dirty="0">
                <a:solidFill>
                  <a:srgbClr val="FFFFFF"/>
                </a:solidFill>
                <a:latin typeface="Fredoka" pitchFamily="2" charset="-79"/>
                <a:cs typeface="Fredoka" pitchFamily="2" charset="-79"/>
              </a:rPr>
              <a:t>AWS Wavelength</a:t>
            </a:r>
          </a:p>
          <a:p>
            <a:r>
              <a:rPr lang="pt-BR" dirty="0">
                <a:solidFill>
                  <a:srgbClr val="FFFFFF"/>
                </a:solidFill>
                <a:latin typeface="Fredoka" pitchFamily="2" charset="-79"/>
                <a:cs typeface="Fredoka" pitchFamily="2" charset="-79"/>
              </a:rPr>
              <a:t>Zonas locais da AWS</a:t>
            </a:r>
          </a:p>
          <a:p>
            <a:endParaRPr lang="pt-BR" dirty="0">
              <a:solidFill>
                <a:srgbClr val="FFFFFF"/>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37 serviços</a:t>
            </a:r>
          </a:p>
        </p:txBody>
      </p:sp>
      <p:sp>
        <p:nvSpPr>
          <p:cNvPr id="8" name="Retângulo 7">
            <a:extLst>
              <a:ext uri="{FF2B5EF4-FFF2-40B4-BE49-F238E27FC236}">
                <a16:creationId xmlns:a16="http://schemas.microsoft.com/office/drawing/2014/main" id="{5F802BCA-3D24-6080-E9CD-80CE3868B184}"/>
              </a:ext>
            </a:extLst>
          </p:cNvPr>
          <p:cNvSpPr/>
          <p:nvPr/>
        </p:nvSpPr>
        <p:spPr>
          <a:xfrm>
            <a:off x="126491" y="266037"/>
            <a:ext cx="3904643" cy="3319182"/>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2">
            <a:extLst>
              <a:ext uri="{FF2B5EF4-FFF2-40B4-BE49-F238E27FC236}">
                <a16:creationId xmlns:a16="http://schemas.microsoft.com/office/drawing/2014/main" id="{C9B47CAC-6675-5910-468D-4924FE68B5DB}"/>
              </a:ext>
            </a:extLst>
          </p:cNvPr>
          <p:cNvPicPr>
            <a:picLocks noChangeAspect="1" noChangeArrowheads="1"/>
          </p:cNvPicPr>
          <p:nvPr/>
        </p:nvPicPr>
        <p:blipFill>
          <a:blip r:embed="rId4"/>
          <a:srcRect/>
          <a:stretch/>
        </p:blipFill>
        <p:spPr bwMode="auto">
          <a:xfrm>
            <a:off x="2904087" y="3524876"/>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B09B17D0-127B-6889-7B62-F70A2D6B3955}"/>
              </a:ext>
            </a:extLst>
          </p:cNvPr>
          <p:cNvSpPr txBox="1"/>
          <p:nvPr/>
        </p:nvSpPr>
        <p:spPr>
          <a:xfrm>
            <a:off x="126490" y="3644027"/>
            <a:ext cx="3427523" cy="3139321"/>
          </a:xfrm>
          <a:prstGeom prst="rect">
            <a:avLst/>
          </a:prstGeom>
          <a:noFill/>
        </p:spPr>
        <p:txBody>
          <a:bodyPr wrap="square">
            <a:spAutoFit/>
          </a:bodyPr>
          <a:lstStyle/>
          <a:p>
            <a:r>
              <a:rPr lang="pt-BR" sz="1800" dirty="0">
                <a:solidFill>
                  <a:schemeClr val="accent6"/>
                </a:solidFill>
                <a:latin typeface="Fredoka" pitchFamily="2" charset="-79"/>
                <a:cs typeface="Fredoka" pitchFamily="2" charset="-79"/>
              </a:rPr>
              <a:t>Gerenciamento</a:t>
            </a:r>
            <a:br>
              <a:rPr lang="pt-BR" sz="1800" dirty="0">
                <a:solidFill>
                  <a:schemeClr val="accent6"/>
                </a:solidFill>
                <a:latin typeface="Fredoka" pitchFamily="2" charset="-79"/>
                <a:cs typeface="Fredoka" pitchFamily="2" charset="-79"/>
              </a:rPr>
            </a:br>
            <a:r>
              <a:rPr lang="pt-BR" sz="1800" dirty="0">
                <a:solidFill>
                  <a:schemeClr val="accent6"/>
                </a:solidFill>
                <a:latin typeface="Fredoka" pitchFamily="2" charset="-79"/>
                <a:cs typeface="Fredoka" pitchFamily="2" charset="-79"/>
              </a:rPr>
              <a:t>de custos da AWS</a:t>
            </a:r>
          </a:p>
          <a:p>
            <a:endParaRPr lang="pt-BR" dirty="0">
              <a:solidFill>
                <a:schemeClr val="accent6"/>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AWS Cost Explorer</a:t>
            </a:r>
          </a:p>
          <a:p>
            <a:r>
              <a:rPr lang="pt-BR" dirty="0">
                <a:solidFill>
                  <a:srgbClr val="FFFFFF"/>
                </a:solidFill>
                <a:latin typeface="Fredoka" pitchFamily="2" charset="-79"/>
                <a:cs typeface="Fredoka" pitchFamily="2" charset="-79"/>
              </a:rPr>
              <a:t>AWS Cost and Usage Reports</a:t>
            </a:r>
          </a:p>
          <a:p>
            <a:r>
              <a:rPr lang="pt-BR" dirty="0">
                <a:solidFill>
                  <a:srgbClr val="FFFFFF"/>
                </a:solidFill>
                <a:latin typeface="Fredoka" pitchFamily="2" charset="-79"/>
                <a:cs typeface="Fredoka" pitchFamily="2" charset="-79"/>
              </a:rPr>
              <a:t>AWS Budgets</a:t>
            </a:r>
          </a:p>
          <a:p>
            <a:r>
              <a:rPr lang="pt-BR" dirty="0">
                <a:solidFill>
                  <a:srgbClr val="FFFFFF"/>
                </a:solidFill>
                <a:latin typeface="Fredoka" pitchFamily="2" charset="-79"/>
                <a:cs typeface="Fredoka" pitchFamily="2" charset="-79"/>
              </a:rPr>
              <a:t>AWS Billing Conductor</a:t>
            </a:r>
          </a:p>
          <a:p>
            <a:r>
              <a:rPr lang="pt-BR" dirty="0">
                <a:solidFill>
                  <a:srgbClr val="FFFFFF"/>
                </a:solidFill>
                <a:latin typeface="Fredoka" pitchFamily="2" charset="-79"/>
                <a:cs typeface="Fredoka" pitchFamily="2" charset="-79"/>
              </a:rPr>
              <a:t>AWS Marketplace</a:t>
            </a: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p:txBody>
      </p:sp>
      <p:sp>
        <p:nvSpPr>
          <p:cNvPr id="13" name="Retângulo 12">
            <a:extLst>
              <a:ext uri="{FF2B5EF4-FFF2-40B4-BE49-F238E27FC236}">
                <a16:creationId xmlns:a16="http://schemas.microsoft.com/office/drawing/2014/main" id="{5875B6F7-DA7D-DEE0-BA51-45F9E6A53E5B}"/>
              </a:ext>
            </a:extLst>
          </p:cNvPr>
          <p:cNvSpPr/>
          <p:nvPr/>
        </p:nvSpPr>
        <p:spPr>
          <a:xfrm>
            <a:off x="126491" y="3665276"/>
            <a:ext cx="3904644" cy="3063445"/>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7" name="Picture 2">
            <a:extLst>
              <a:ext uri="{FF2B5EF4-FFF2-40B4-BE49-F238E27FC236}">
                <a16:creationId xmlns:a16="http://schemas.microsoft.com/office/drawing/2014/main" id="{EB6B13BC-AD83-6AB8-236A-6276D932B6A7}"/>
              </a:ext>
            </a:extLst>
          </p:cNvPr>
          <p:cNvPicPr>
            <a:picLocks noChangeAspect="1" noChangeArrowheads="1"/>
          </p:cNvPicPr>
          <p:nvPr/>
        </p:nvPicPr>
        <p:blipFill>
          <a:blip r:embed="rId5"/>
          <a:srcRect/>
          <a:stretch/>
        </p:blipFill>
        <p:spPr bwMode="auto">
          <a:xfrm>
            <a:off x="6932236" y="12927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28" name="Retângulo 27">
            <a:extLst>
              <a:ext uri="{FF2B5EF4-FFF2-40B4-BE49-F238E27FC236}">
                <a16:creationId xmlns:a16="http://schemas.microsoft.com/office/drawing/2014/main" id="{2032E170-6F9D-CF11-2339-B69F1C34AE67}"/>
              </a:ext>
            </a:extLst>
          </p:cNvPr>
          <p:cNvSpPr/>
          <p:nvPr/>
        </p:nvSpPr>
        <p:spPr>
          <a:xfrm>
            <a:off x="4131548" y="266038"/>
            <a:ext cx="3928904" cy="1312294"/>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9" name="Picture 2">
            <a:extLst>
              <a:ext uri="{FF2B5EF4-FFF2-40B4-BE49-F238E27FC236}">
                <a16:creationId xmlns:a16="http://schemas.microsoft.com/office/drawing/2014/main" id="{FFECB0F6-0941-25B4-71E1-102B38687420}"/>
              </a:ext>
            </a:extLst>
          </p:cNvPr>
          <p:cNvPicPr>
            <a:picLocks noChangeAspect="1" noChangeArrowheads="1"/>
          </p:cNvPicPr>
          <p:nvPr/>
        </p:nvPicPr>
        <p:blipFill>
          <a:blip r:embed="rId6"/>
          <a:srcRect/>
          <a:stretch/>
        </p:blipFill>
        <p:spPr bwMode="auto">
          <a:xfrm>
            <a:off x="10960497" y="12927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30" name="Retângulo 29">
            <a:extLst>
              <a:ext uri="{FF2B5EF4-FFF2-40B4-BE49-F238E27FC236}">
                <a16:creationId xmlns:a16="http://schemas.microsoft.com/office/drawing/2014/main" id="{F4B9EF14-940B-C7B1-D6BE-7576F4AF85D3}"/>
              </a:ext>
            </a:extLst>
          </p:cNvPr>
          <p:cNvSpPr/>
          <p:nvPr/>
        </p:nvSpPr>
        <p:spPr>
          <a:xfrm>
            <a:off x="8160866" y="274622"/>
            <a:ext cx="3928904" cy="3319182"/>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a:extLst>
              <a:ext uri="{FF2B5EF4-FFF2-40B4-BE49-F238E27FC236}">
                <a16:creationId xmlns:a16="http://schemas.microsoft.com/office/drawing/2014/main" id="{940D1509-1203-9FC6-C17D-73F644061467}"/>
              </a:ext>
            </a:extLst>
          </p:cNvPr>
          <p:cNvSpPr/>
          <p:nvPr/>
        </p:nvSpPr>
        <p:spPr>
          <a:xfrm>
            <a:off x="4131548" y="3665276"/>
            <a:ext cx="3927736" cy="3063445"/>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a:extLst>
              <a:ext uri="{FF2B5EF4-FFF2-40B4-BE49-F238E27FC236}">
                <a16:creationId xmlns:a16="http://schemas.microsoft.com/office/drawing/2014/main" id="{9A4ECF13-E12D-84E3-4235-53BF97CAECB8}"/>
              </a:ext>
            </a:extLst>
          </p:cNvPr>
          <p:cNvSpPr txBox="1"/>
          <p:nvPr/>
        </p:nvSpPr>
        <p:spPr>
          <a:xfrm>
            <a:off x="4189216" y="322827"/>
            <a:ext cx="3686816" cy="1477328"/>
          </a:xfrm>
          <a:prstGeom prst="rect">
            <a:avLst/>
          </a:prstGeom>
          <a:noFill/>
        </p:spPr>
        <p:txBody>
          <a:bodyPr wrap="square">
            <a:spAutoFit/>
          </a:bodyPr>
          <a:lstStyle/>
          <a:p>
            <a:r>
              <a:rPr lang="pt-BR" dirty="0">
                <a:solidFill>
                  <a:schemeClr val="accent6"/>
                </a:solidFill>
                <a:latin typeface="Fredoka" pitchFamily="2" charset="-79"/>
                <a:cs typeface="Fredoka" pitchFamily="2" charset="-79"/>
              </a:rPr>
              <a:t>Internet das coisas (IoT)</a:t>
            </a:r>
          </a:p>
          <a:p>
            <a:endParaRPr lang="pt-BR" dirty="0">
              <a:solidFill>
                <a:schemeClr val="accent6"/>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AWS IoT Core</a:t>
            </a:r>
          </a:p>
          <a:p>
            <a:r>
              <a:rPr lang="pt-BR" dirty="0">
                <a:solidFill>
                  <a:srgbClr val="FFFFFF"/>
                </a:solidFill>
                <a:latin typeface="Fredoka" pitchFamily="2" charset="-79"/>
                <a:cs typeface="Fredoka" pitchFamily="2" charset="-79"/>
              </a:rPr>
              <a:t>AWS IoT Greengrass</a:t>
            </a:r>
          </a:p>
          <a:p>
            <a:endParaRPr lang="pt-BR" dirty="0">
              <a:solidFill>
                <a:schemeClr val="accent6"/>
              </a:solidFill>
              <a:latin typeface="Fredoka" pitchFamily="2" charset="-79"/>
              <a:cs typeface="Fredoka" pitchFamily="2" charset="-79"/>
            </a:endParaRPr>
          </a:p>
        </p:txBody>
      </p:sp>
      <p:sp>
        <p:nvSpPr>
          <p:cNvPr id="38" name="CaixaDeTexto 37">
            <a:extLst>
              <a:ext uri="{FF2B5EF4-FFF2-40B4-BE49-F238E27FC236}">
                <a16:creationId xmlns:a16="http://schemas.microsoft.com/office/drawing/2014/main" id="{8748DC14-390E-6F29-EAED-DAC7E58B352A}"/>
              </a:ext>
            </a:extLst>
          </p:cNvPr>
          <p:cNvSpPr txBox="1"/>
          <p:nvPr/>
        </p:nvSpPr>
        <p:spPr>
          <a:xfrm>
            <a:off x="8243081" y="314083"/>
            <a:ext cx="3652211" cy="3139321"/>
          </a:xfrm>
          <a:prstGeom prst="rect">
            <a:avLst/>
          </a:prstGeom>
          <a:noFill/>
        </p:spPr>
        <p:txBody>
          <a:bodyPr wrap="square">
            <a:spAutoFit/>
          </a:bodyPr>
          <a:lstStyle/>
          <a:p>
            <a:r>
              <a:rPr lang="pt-BR" dirty="0">
                <a:solidFill>
                  <a:schemeClr val="accent1"/>
                </a:solidFill>
                <a:latin typeface="Fredoka" pitchFamily="2" charset="-79"/>
                <a:cs typeface="Fredoka" pitchFamily="2" charset="-79"/>
              </a:rPr>
              <a:t>B</a:t>
            </a:r>
            <a:r>
              <a:rPr lang="pt-BR" sz="1800" dirty="0">
                <a:solidFill>
                  <a:schemeClr val="accent1"/>
                </a:solidFill>
                <a:latin typeface="Fredoka" pitchFamily="2" charset="-79"/>
                <a:cs typeface="Fredoka" pitchFamily="2" charset="-79"/>
              </a:rPr>
              <a:t>anco de dados</a:t>
            </a:r>
            <a:endParaRPr lang="pt-BR" dirty="0">
              <a:solidFill>
                <a:schemeClr val="accent1"/>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Amazon RDS</a:t>
            </a:r>
          </a:p>
          <a:p>
            <a:r>
              <a:rPr lang="pt-BR" dirty="0">
                <a:solidFill>
                  <a:srgbClr val="FFFFFF"/>
                </a:solidFill>
                <a:latin typeface="Fredoka" pitchFamily="2" charset="-79"/>
                <a:cs typeface="Fredoka" pitchFamily="2" charset="-79"/>
              </a:rPr>
              <a:t>Amazon Aurora</a:t>
            </a:r>
          </a:p>
          <a:p>
            <a:r>
              <a:rPr lang="pt-BR" dirty="0">
                <a:solidFill>
                  <a:srgbClr val="FFFFFF"/>
                </a:solidFill>
                <a:latin typeface="Fredoka" pitchFamily="2" charset="-79"/>
                <a:cs typeface="Fredoka" pitchFamily="2" charset="-79"/>
              </a:rPr>
              <a:t>Amazon DynamoDB</a:t>
            </a:r>
          </a:p>
          <a:p>
            <a:r>
              <a:rPr lang="pt-BR" dirty="0">
                <a:solidFill>
                  <a:srgbClr val="FFFFFF"/>
                </a:solidFill>
                <a:latin typeface="Fredoka" pitchFamily="2" charset="-79"/>
                <a:cs typeface="Fredoka" pitchFamily="2" charset="-79"/>
              </a:rPr>
              <a:t>Amazon Document DB</a:t>
            </a:r>
          </a:p>
          <a:p>
            <a:r>
              <a:rPr lang="pt-BR" dirty="0">
                <a:solidFill>
                  <a:srgbClr val="FFFFFF"/>
                </a:solidFill>
                <a:latin typeface="Fredoka" pitchFamily="2" charset="-79"/>
                <a:cs typeface="Fredoka" pitchFamily="2" charset="-79"/>
              </a:rPr>
              <a:t>Amazon Neptune</a:t>
            </a:r>
          </a:p>
          <a:p>
            <a:r>
              <a:rPr lang="pt-BR" dirty="0">
                <a:solidFill>
                  <a:srgbClr val="FFFFFF"/>
                </a:solidFill>
                <a:latin typeface="Fredoka" pitchFamily="2" charset="-79"/>
                <a:cs typeface="Fredoka" pitchFamily="2" charset="-79"/>
              </a:rPr>
              <a:t>Amazon ElastiCache</a:t>
            </a:r>
          </a:p>
          <a:p>
            <a:r>
              <a:rPr lang="pt-BR" dirty="0">
                <a:solidFill>
                  <a:srgbClr val="FFFFFF"/>
                </a:solidFill>
                <a:latin typeface="Fredoka" pitchFamily="2" charset="-79"/>
                <a:cs typeface="Fredoka" pitchFamily="2" charset="-79"/>
              </a:rPr>
              <a:t>Amazon MemoryDB para Redis</a:t>
            </a:r>
          </a:p>
          <a:p>
            <a:r>
              <a:rPr lang="pt-BR" dirty="0">
                <a:solidFill>
                  <a:srgbClr val="FFFFFF"/>
                </a:solidFill>
                <a:latin typeface="Fredoka" pitchFamily="2" charset="-79"/>
                <a:cs typeface="Fredoka" pitchFamily="2" charset="-79"/>
              </a:rPr>
              <a:t>Amazon QLDB</a:t>
            </a:r>
          </a:p>
          <a:p>
            <a:r>
              <a:rPr lang="pt-BR" dirty="0">
                <a:solidFill>
                  <a:srgbClr val="FFFFFF"/>
                </a:solidFill>
                <a:latin typeface="Fredoka" pitchFamily="2" charset="-79"/>
                <a:cs typeface="Fredoka" pitchFamily="2" charset="-79"/>
              </a:rPr>
              <a:t>Amazon Timestream</a:t>
            </a:r>
          </a:p>
          <a:p>
            <a:r>
              <a:rPr lang="pt-BR" dirty="0">
                <a:solidFill>
                  <a:srgbClr val="FFFFFF"/>
                </a:solidFill>
                <a:latin typeface="Fredoka" pitchFamily="2" charset="-79"/>
                <a:cs typeface="Fredoka" pitchFamily="2" charset="-79"/>
              </a:rPr>
              <a:t>Amazon Keyspaces</a:t>
            </a:r>
          </a:p>
        </p:txBody>
      </p:sp>
      <p:sp>
        <p:nvSpPr>
          <p:cNvPr id="40" name="CaixaDeTexto 39">
            <a:extLst>
              <a:ext uri="{FF2B5EF4-FFF2-40B4-BE49-F238E27FC236}">
                <a16:creationId xmlns:a16="http://schemas.microsoft.com/office/drawing/2014/main" id="{87C569B1-7870-6586-CFA3-C9AA027EA824}"/>
              </a:ext>
            </a:extLst>
          </p:cNvPr>
          <p:cNvSpPr txBox="1"/>
          <p:nvPr/>
        </p:nvSpPr>
        <p:spPr>
          <a:xfrm>
            <a:off x="4300107" y="3700299"/>
            <a:ext cx="3427523" cy="3416320"/>
          </a:xfrm>
          <a:prstGeom prst="rect">
            <a:avLst/>
          </a:prstGeom>
          <a:noFill/>
        </p:spPr>
        <p:txBody>
          <a:bodyPr wrap="square">
            <a:spAutoFit/>
          </a:bodyPr>
          <a:lstStyle/>
          <a:p>
            <a:r>
              <a:rPr lang="pt-BR" sz="1800" dirty="0">
                <a:solidFill>
                  <a:schemeClr val="accent6"/>
                </a:solidFill>
                <a:latin typeface="Fredoka" pitchFamily="2" charset="-79"/>
                <a:cs typeface="Fredoka" pitchFamily="2" charset="-79"/>
              </a:rPr>
              <a:t>Armazenamento</a:t>
            </a:r>
          </a:p>
          <a:p>
            <a:endParaRPr lang="pt-BR" dirty="0">
              <a:solidFill>
                <a:schemeClr val="accent6"/>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AWS Backup</a:t>
            </a:r>
          </a:p>
          <a:p>
            <a:r>
              <a:rPr lang="pt-BR" dirty="0">
                <a:solidFill>
                  <a:srgbClr val="FFFFFF"/>
                </a:solidFill>
                <a:latin typeface="Fredoka" pitchFamily="2" charset="-79"/>
                <a:cs typeface="Fredoka" pitchFamily="2" charset="-79"/>
              </a:rPr>
              <a:t>Amazon EFS</a:t>
            </a:r>
          </a:p>
          <a:p>
            <a:r>
              <a:rPr lang="pt-BR" dirty="0">
                <a:solidFill>
                  <a:srgbClr val="FFFFFF"/>
                </a:solidFill>
                <a:latin typeface="Fredoka" pitchFamily="2" charset="-79"/>
                <a:cs typeface="Fredoka" pitchFamily="2" charset="-79"/>
              </a:rPr>
              <a:t>Amazon EBS</a:t>
            </a:r>
          </a:p>
          <a:p>
            <a:r>
              <a:rPr lang="pt-BR" dirty="0">
                <a:solidFill>
                  <a:srgbClr val="FFFFFF"/>
                </a:solidFill>
                <a:latin typeface="Fredoka" pitchFamily="2" charset="-79"/>
                <a:cs typeface="Fredoka" pitchFamily="2" charset="-79"/>
              </a:rPr>
              <a:t>Amazon S3</a:t>
            </a:r>
          </a:p>
          <a:p>
            <a:r>
              <a:rPr lang="pt-BR" dirty="0">
                <a:solidFill>
                  <a:srgbClr val="FFFFFF"/>
                </a:solidFill>
                <a:latin typeface="Fredoka" pitchFamily="2" charset="-79"/>
                <a:cs typeface="Fredoka" pitchFamily="2" charset="-79"/>
              </a:rPr>
              <a:t>Amazon FSx</a:t>
            </a:r>
          </a:p>
          <a:p>
            <a:r>
              <a:rPr lang="pt-BR" dirty="0">
                <a:solidFill>
                  <a:srgbClr val="FFFFFF"/>
                </a:solidFill>
                <a:latin typeface="Fredoka" pitchFamily="2" charset="-79"/>
                <a:cs typeface="Fredoka" pitchFamily="2" charset="-79"/>
              </a:rPr>
              <a:t>AWS Elastic Disaster Recovery</a:t>
            </a: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p:txBody>
      </p:sp>
      <p:sp>
        <p:nvSpPr>
          <p:cNvPr id="42" name="CaixaDeTexto 41">
            <a:extLst>
              <a:ext uri="{FF2B5EF4-FFF2-40B4-BE49-F238E27FC236}">
                <a16:creationId xmlns:a16="http://schemas.microsoft.com/office/drawing/2014/main" id="{D2E0566E-E72A-A612-5E2B-34BE01F6357F}"/>
              </a:ext>
            </a:extLst>
          </p:cNvPr>
          <p:cNvSpPr txBox="1"/>
          <p:nvPr/>
        </p:nvSpPr>
        <p:spPr>
          <a:xfrm>
            <a:off x="8202667" y="3703911"/>
            <a:ext cx="3859490" cy="2308324"/>
          </a:xfrm>
          <a:prstGeom prst="rect">
            <a:avLst/>
          </a:prstGeom>
          <a:noFill/>
        </p:spPr>
        <p:txBody>
          <a:bodyPr wrap="square">
            <a:spAutoFit/>
          </a:bodyPr>
          <a:lstStyle/>
          <a:p>
            <a:r>
              <a:rPr lang="pt-BR" sz="1800" dirty="0">
                <a:solidFill>
                  <a:srgbClr val="FF2F92"/>
                </a:solidFill>
                <a:latin typeface="Fredoka" pitchFamily="2" charset="-79"/>
                <a:cs typeface="Fredoka" pitchFamily="2" charset="-79"/>
              </a:rPr>
              <a:t>Integração de aplicativos</a:t>
            </a:r>
          </a:p>
          <a:p>
            <a:endParaRPr lang="pt-BR" dirty="0">
              <a:solidFill>
                <a:schemeClr val="accent2"/>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Amazon EventBridge</a:t>
            </a:r>
          </a:p>
          <a:p>
            <a:r>
              <a:rPr lang="pt-BR" dirty="0">
                <a:solidFill>
                  <a:srgbClr val="FFFFFF"/>
                </a:solidFill>
                <a:latin typeface="Fredoka" pitchFamily="2" charset="-79"/>
                <a:cs typeface="Fredoka" pitchFamily="2" charset="-79"/>
              </a:rPr>
              <a:t>Amazon SNS</a:t>
            </a:r>
          </a:p>
          <a:p>
            <a:r>
              <a:rPr lang="pt-BR" dirty="0">
                <a:solidFill>
                  <a:srgbClr val="FFFFFF"/>
                </a:solidFill>
                <a:latin typeface="Fredoka" pitchFamily="2" charset="-79"/>
                <a:cs typeface="Fredoka" pitchFamily="2" charset="-79"/>
              </a:rPr>
              <a:t>Amazon SQS</a:t>
            </a:r>
          </a:p>
          <a:p>
            <a:r>
              <a:rPr lang="pt-BR" dirty="0">
                <a:solidFill>
                  <a:srgbClr val="FFFFFF"/>
                </a:solidFill>
                <a:latin typeface="Fredoka" pitchFamily="2" charset="-79"/>
                <a:cs typeface="Fredoka" pitchFamily="2" charset="-79"/>
              </a:rPr>
              <a:t>AWS Step Functions</a:t>
            </a: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p:txBody>
      </p:sp>
      <p:sp>
        <p:nvSpPr>
          <p:cNvPr id="43" name="Retângulo 42">
            <a:extLst>
              <a:ext uri="{FF2B5EF4-FFF2-40B4-BE49-F238E27FC236}">
                <a16:creationId xmlns:a16="http://schemas.microsoft.com/office/drawing/2014/main" id="{CD58294A-8895-620A-3509-11BB5029D1BF}"/>
              </a:ext>
            </a:extLst>
          </p:cNvPr>
          <p:cNvSpPr/>
          <p:nvPr/>
        </p:nvSpPr>
        <p:spPr>
          <a:xfrm>
            <a:off x="8159696" y="3665276"/>
            <a:ext cx="3930073" cy="3063445"/>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4" name="Picture 2">
            <a:extLst>
              <a:ext uri="{FF2B5EF4-FFF2-40B4-BE49-F238E27FC236}">
                <a16:creationId xmlns:a16="http://schemas.microsoft.com/office/drawing/2014/main" id="{336E72EC-1C21-DF77-DB5D-BBF35313DEE9}"/>
              </a:ext>
            </a:extLst>
          </p:cNvPr>
          <p:cNvPicPr>
            <a:picLocks noChangeAspect="1" noChangeArrowheads="1"/>
          </p:cNvPicPr>
          <p:nvPr/>
        </p:nvPicPr>
        <p:blipFill>
          <a:blip r:embed="rId7"/>
          <a:srcRect/>
          <a:stretch/>
        </p:blipFill>
        <p:spPr bwMode="auto">
          <a:xfrm>
            <a:off x="10960497" y="3582013"/>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45" name="Retângulo 44">
            <a:extLst>
              <a:ext uri="{FF2B5EF4-FFF2-40B4-BE49-F238E27FC236}">
                <a16:creationId xmlns:a16="http://schemas.microsoft.com/office/drawing/2014/main" id="{5471DC89-F8F2-0835-EAB6-DDC2E825786A}"/>
              </a:ext>
            </a:extLst>
          </p:cNvPr>
          <p:cNvSpPr/>
          <p:nvPr/>
        </p:nvSpPr>
        <p:spPr>
          <a:xfrm>
            <a:off x="4130380" y="1702424"/>
            <a:ext cx="3928904" cy="1879589"/>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CaixaDeTexto 45">
            <a:extLst>
              <a:ext uri="{FF2B5EF4-FFF2-40B4-BE49-F238E27FC236}">
                <a16:creationId xmlns:a16="http://schemas.microsoft.com/office/drawing/2014/main" id="{14CC6241-D9F3-C7D0-B354-05014E83FAF3}"/>
              </a:ext>
            </a:extLst>
          </p:cNvPr>
          <p:cNvSpPr txBox="1"/>
          <p:nvPr/>
        </p:nvSpPr>
        <p:spPr>
          <a:xfrm>
            <a:off x="4219700" y="1754860"/>
            <a:ext cx="3788489" cy="2862322"/>
          </a:xfrm>
          <a:prstGeom prst="rect">
            <a:avLst/>
          </a:prstGeom>
          <a:noFill/>
        </p:spPr>
        <p:txBody>
          <a:bodyPr wrap="square">
            <a:spAutoFit/>
          </a:bodyPr>
          <a:lstStyle/>
          <a:p>
            <a:r>
              <a:rPr lang="pt-BR" sz="1800" dirty="0">
                <a:solidFill>
                  <a:srgbClr val="FF0000"/>
                </a:solidFill>
                <a:latin typeface="Fredoka" pitchFamily="2" charset="-79"/>
                <a:cs typeface="Fredoka" pitchFamily="2" charset="-79"/>
              </a:rPr>
              <a:t>Web e dispositivos</a:t>
            </a:r>
            <a:br>
              <a:rPr lang="pt-BR" sz="1800" dirty="0">
                <a:solidFill>
                  <a:srgbClr val="FF0000"/>
                </a:solidFill>
                <a:latin typeface="Fredoka" pitchFamily="2" charset="-79"/>
                <a:cs typeface="Fredoka" pitchFamily="2" charset="-79"/>
              </a:rPr>
            </a:br>
            <a:r>
              <a:rPr lang="pt-BR" sz="1800" dirty="0">
                <a:solidFill>
                  <a:srgbClr val="FF0000"/>
                </a:solidFill>
                <a:latin typeface="Fredoka" pitchFamily="2" charset="-79"/>
                <a:cs typeface="Fredoka" pitchFamily="2" charset="-79"/>
              </a:rPr>
              <a:t>móveis de front-end</a:t>
            </a:r>
            <a:endParaRPr lang="pt-BR" dirty="0">
              <a:solidFill>
                <a:srgbClr val="FF0000"/>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AWS Amplify</a:t>
            </a:r>
          </a:p>
          <a:p>
            <a:r>
              <a:rPr lang="pt-BR" dirty="0">
                <a:solidFill>
                  <a:srgbClr val="FFFFFF"/>
                </a:solidFill>
                <a:latin typeface="Fredoka" pitchFamily="2" charset="-79"/>
                <a:cs typeface="Fredoka" pitchFamily="2" charset="-79"/>
              </a:rPr>
              <a:t>AWS AppSync</a:t>
            </a:r>
          </a:p>
          <a:p>
            <a:r>
              <a:rPr lang="pt-BR" dirty="0">
                <a:solidFill>
                  <a:srgbClr val="FFFFFF"/>
                </a:solidFill>
                <a:latin typeface="Fredoka" pitchFamily="2" charset="-79"/>
                <a:cs typeface="Fredoka" pitchFamily="2" charset="-79"/>
              </a:rPr>
              <a:t>AWS Device Farm</a:t>
            </a: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p:txBody>
      </p:sp>
      <p:pic>
        <p:nvPicPr>
          <p:cNvPr id="47" name="Picture 10">
            <a:extLst>
              <a:ext uri="{FF2B5EF4-FFF2-40B4-BE49-F238E27FC236}">
                <a16:creationId xmlns:a16="http://schemas.microsoft.com/office/drawing/2014/main" id="{2B75023E-54A0-D2ED-01BE-85FF1061EA6F}"/>
              </a:ext>
            </a:extLst>
          </p:cNvPr>
          <p:cNvPicPr>
            <a:picLocks noChangeAspect="1" noChangeArrowheads="1"/>
          </p:cNvPicPr>
          <p:nvPr/>
        </p:nvPicPr>
        <p:blipFill>
          <a:blip r:embed="rId8"/>
          <a:srcRect/>
          <a:stretch/>
        </p:blipFill>
        <p:spPr bwMode="auto">
          <a:xfrm>
            <a:off x="6921270" y="1607833"/>
            <a:ext cx="1257300"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10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5264B84-6CE3-5A1D-14D1-3E6209E6FF60}"/>
              </a:ext>
            </a:extLst>
          </p:cNvPr>
          <p:cNvPicPr>
            <a:picLocks noChangeAspect="1" noChangeArrowheads="1"/>
          </p:cNvPicPr>
          <p:nvPr/>
        </p:nvPicPr>
        <p:blipFill>
          <a:blip r:embed="rId2"/>
          <a:srcRect/>
          <a:stretch/>
        </p:blipFill>
        <p:spPr bwMode="auto">
          <a:xfrm>
            <a:off x="2906339" y="129279"/>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1824CB-D529-C097-A607-BE182D2B389B}"/>
              </a:ext>
            </a:extLst>
          </p:cNvPr>
          <p:cNvPicPr>
            <a:picLocks noChangeAspect="1" noChangeArrowheads="1"/>
          </p:cNvPicPr>
          <p:nvPr/>
        </p:nvPicPr>
        <p:blipFill>
          <a:blip r:embed="rId3"/>
          <a:srcRect/>
          <a:stretch/>
        </p:blipFill>
        <p:spPr bwMode="auto">
          <a:xfrm>
            <a:off x="6938983" y="3542489"/>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1CB87A8-D2F2-0084-5090-EFA111CF290A}"/>
              </a:ext>
            </a:extLst>
          </p:cNvPr>
          <p:cNvPicPr>
            <a:picLocks noChangeAspect="1" noChangeArrowheads="1"/>
          </p:cNvPicPr>
          <p:nvPr/>
        </p:nvPicPr>
        <p:blipFill>
          <a:blip r:embed="rId4"/>
          <a:srcRect/>
          <a:stretch/>
        </p:blipFill>
        <p:spPr bwMode="auto">
          <a:xfrm>
            <a:off x="10970657" y="3524876"/>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56664B75-5586-61D3-7B6C-521F79AC5990}"/>
              </a:ext>
            </a:extLst>
          </p:cNvPr>
          <p:cNvSpPr txBox="1"/>
          <p:nvPr/>
        </p:nvSpPr>
        <p:spPr>
          <a:xfrm>
            <a:off x="144031" y="304672"/>
            <a:ext cx="3683502" cy="1477328"/>
          </a:xfrm>
          <a:prstGeom prst="rect">
            <a:avLst/>
          </a:prstGeom>
          <a:noFill/>
        </p:spPr>
        <p:txBody>
          <a:bodyPr wrap="square">
            <a:spAutoFit/>
          </a:bodyPr>
          <a:lstStyle/>
          <a:p>
            <a:r>
              <a:rPr lang="pt-BR" dirty="0">
                <a:solidFill>
                  <a:schemeClr val="accent2"/>
                </a:solidFill>
                <a:latin typeface="Fredoka" pitchFamily="2" charset="-79"/>
                <a:cs typeface="Fredoka" pitchFamily="2" charset="-79"/>
              </a:rPr>
              <a:t>Containers</a:t>
            </a:r>
            <a:endParaRPr lang="pt-BR" sz="1800" dirty="0">
              <a:solidFill>
                <a:schemeClr val="accent2"/>
              </a:solidFill>
              <a:latin typeface="Fredoka" pitchFamily="2" charset="-79"/>
              <a:cs typeface="Fredoka" pitchFamily="2" charset="-79"/>
            </a:endParaRPr>
          </a:p>
          <a:p>
            <a:endParaRPr lang="pt-BR" dirty="0">
              <a:solidFill>
                <a:schemeClr val="accent2"/>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Amazon ECR</a:t>
            </a:r>
          </a:p>
          <a:p>
            <a:r>
              <a:rPr lang="pt-BR" dirty="0">
                <a:solidFill>
                  <a:srgbClr val="FFFFFF"/>
                </a:solidFill>
                <a:latin typeface="Fredoka" pitchFamily="2" charset="-79"/>
                <a:cs typeface="Fredoka" pitchFamily="2" charset="-79"/>
              </a:rPr>
              <a:t>Amazon ECS</a:t>
            </a:r>
          </a:p>
          <a:p>
            <a:r>
              <a:rPr lang="pt-BR" dirty="0">
                <a:solidFill>
                  <a:srgbClr val="FFFFFF"/>
                </a:solidFill>
                <a:latin typeface="Fredoka" pitchFamily="2" charset="-79"/>
                <a:cs typeface="Fredoka" pitchFamily="2" charset="-79"/>
              </a:rPr>
              <a:t>Amazon EKS</a:t>
            </a:r>
          </a:p>
        </p:txBody>
      </p:sp>
      <p:sp>
        <p:nvSpPr>
          <p:cNvPr id="8" name="Retângulo 7">
            <a:extLst>
              <a:ext uri="{FF2B5EF4-FFF2-40B4-BE49-F238E27FC236}">
                <a16:creationId xmlns:a16="http://schemas.microsoft.com/office/drawing/2014/main" id="{5F802BCA-3D24-6080-E9CD-80CE3868B184}"/>
              </a:ext>
            </a:extLst>
          </p:cNvPr>
          <p:cNvSpPr/>
          <p:nvPr/>
        </p:nvSpPr>
        <p:spPr>
          <a:xfrm>
            <a:off x="126491" y="274622"/>
            <a:ext cx="3904643" cy="1514154"/>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2">
            <a:extLst>
              <a:ext uri="{FF2B5EF4-FFF2-40B4-BE49-F238E27FC236}">
                <a16:creationId xmlns:a16="http://schemas.microsoft.com/office/drawing/2014/main" id="{C9B47CAC-6675-5910-468D-4924FE68B5DB}"/>
              </a:ext>
            </a:extLst>
          </p:cNvPr>
          <p:cNvPicPr>
            <a:picLocks noChangeAspect="1" noChangeArrowheads="1"/>
          </p:cNvPicPr>
          <p:nvPr/>
        </p:nvPicPr>
        <p:blipFill>
          <a:blip r:embed="rId5"/>
          <a:srcRect/>
          <a:stretch/>
        </p:blipFill>
        <p:spPr bwMode="auto">
          <a:xfrm>
            <a:off x="2913130" y="1724181"/>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B09B17D0-127B-6889-7B62-F70A2D6B3955}"/>
              </a:ext>
            </a:extLst>
          </p:cNvPr>
          <p:cNvSpPr txBox="1"/>
          <p:nvPr/>
        </p:nvSpPr>
        <p:spPr>
          <a:xfrm>
            <a:off x="149511" y="1839958"/>
            <a:ext cx="3427523" cy="2031325"/>
          </a:xfrm>
          <a:prstGeom prst="rect">
            <a:avLst/>
          </a:prstGeom>
          <a:noFill/>
        </p:spPr>
        <p:txBody>
          <a:bodyPr wrap="square">
            <a:spAutoFit/>
          </a:bodyPr>
          <a:lstStyle/>
          <a:p>
            <a:r>
              <a:rPr lang="pt-BR" sz="1800" dirty="0">
                <a:solidFill>
                  <a:schemeClr val="accent2"/>
                </a:solidFill>
                <a:latin typeface="Fredoka" pitchFamily="2" charset="-79"/>
                <a:cs typeface="Fredoka" pitchFamily="2" charset="-79"/>
              </a:rPr>
              <a:t>Serverless</a:t>
            </a:r>
          </a:p>
          <a:p>
            <a:endParaRPr lang="pt-BR" dirty="0">
              <a:solidFill>
                <a:schemeClr val="accent6"/>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AWS Lambda</a:t>
            </a:r>
          </a:p>
          <a:p>
            <a:r>
              <a:rPr lang="pt-BR" dirty="0">
                <a:solidFill>
                  <a:srgbClr val="FFFFFF"/>
                </a:solidFill>
                <a:latin typeface="Fredoka" pitchFamily="2" charset="-79"/>
                <a:cs typeface="Fredoka" pitchFamily="2" charset="-79"/>
              </a:rPr>
              <a:t>AWS Fargate</a:t>
            </a: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p:txBody>
      </p:sp>
      <p:sp>
        <p:nvSpPr>
          <p:cNvPr id="13" name="Retângulo 12">
            <a:extLst>
              <a:ext uri="{FF2B5EF4-FFF2-40B4-BE49-F238E27FC236}">
                <a16:creationId xmlns:a16="http://schemas.microsoft.com/office/drawing/2014/main" id="{5875B6F7-DA7D-DEE0-BA51-45F9E6A53E5B}"/>
              </a:ext>
            </a:extLst>
          </p:cNvPr>
          <p:cNvSpPr/>
          <p:nvPr/>
        </p:nvSpPr>
        <p:spPr>
          <a:xfrm>
            <a:off x="112472" y="1839958"/>
            <a:ext cx="3918662" cy="1201142"/>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7" name="Picture 2">
            <a:extLst>
              <a:ext uri="{FF2B5EF4-FFF2-40B4-BE49-F238E27FC236}">
                <a16:creationId xmlns:a16="http://schemas.microsoft.com/office/drawing/2014/main" id="{EB6B13BC-AD83-6AB8-236A-6276D932B6A7}"/>
              </a:ext>
            </a:extLst>
          </p:cNvPr>
          <p:cNvPicPr>
            <a:picLocks noChangeAspect="1" noChangeArrowheads="1"/>
          </p:cNvPicPr>
          <p:nvPr/>
        </p:nvPicPr>
        <p:blipFill>
          <a:blip r:embed="rId6"/>
          <a:srcRect/>
          <a:stretch/>
        </p:blipFill>
        <p:spPr bwMode="auto">
          <a:xfrm>
            <a:off x="6952556" y="11911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28" name="Retângulo 27">
            <a:extLst>
              <a:ext uri="{FF2B5EF4-FFF2-40B4-BE49-F238E27FC236}">
                <a16:creationId xmlns:a16="http://schemas.microsoft.com/office/drawing/2014/main" id="{2032E170-6F9D-CF11-2339-B69F1C34AE67}"/>
              </a:ext>
            </a:extLst>
          </p:cNvPr>
          <p:cNvSpPr/>
          <p:nvPr/>
        </p:nvSpPr>
        <p:spPr>
          <a:xfrm>
            <a:off x="4131548" y="274622"/>
            <a:ext cx="3928904" cy="3319182"/>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9" name="Picture 2">
            <a:extLst>
              <a:ext uri="{FF2B5EF4-FFF2-40B4-BE49-F238E27FC236}">
                <a16:creationId xmlns:a16="http://schemas.microsoft.com/office/drawing/2014/main" id="{FFECB0F6-0941-25B4-71E1-102B38687420}"/>
              </a:ext>
            </a:extLst>
          </p:cNvPr>
          <p:cNvPicPr>
            <a:picLocks noChangeAspect="1" noChangeArrowheads="1"/>
          </p:cNvPicPr>
          <p:nvPr/>
        </p:nvPicPr>
        <p:blipFill>
          <a:blip r:embed="rId7"/>
          <a:srcRect/>
          <a:stretch/>
        </p:blipFill>
        <p:spPr bwMode="auto">
          <a:xfrm>
            <a:off x="10960497" y="12927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30" name="Retângulo 29">
            <a:extLst>
              <a:ext uri="{FF2B5EF4-FFF2-40B4-BE49-F238E27FC236}">
                <a16:creationId xmlns:a16="http://schemas.microsoft.com/office/drawing/2014/main" id="{F4B9EF14-940B-C7B1-D6BE-7576F4AF85D3}"/>
              </a:ext>
            </a:extLst>
          </p:cNvPr>
          <p:cNvSpPr/>
          <p:nvPr/>
        </p:nvSpPr>
        <p:spPr>
          <a:xfrm>
            <a:off x="8160866" y="274622"/>
            <a:ext cx="3928904" cy="3319182"/>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a:extLst>
              <a:ext uri="{FF2B5EF4-FFF2-40B4-BE49-F238E27FC236}">
                <a16:creationId xmlns:a16="http://schemas.microsoft.com/office/drawing/2014/main" id="{940D1509-1203-9FC6-C17D-73F644061467}"/>
              </a:ext>
            </a:extLst>
          </p:cNvPr>
          <p:cNvSpPr/>
          <p:nvPr/>
        </p:nvSpPr>
        <p:spPr>
          <a:xfrm>
            <a:off x="4131548" y="3665276"/>
            <a:ext cx="3927736" cy="3063445"/>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1D2EE416-0865-F343-C5C0-4A2E0E0815CB}"/>
              </a:ext>
            </a:extLst>
          </p:cNvPr>
          <p:cNvSpPr/>
          <p:nvPr/>
        </p:nvSpPr>
        <p:spPr>
          <a:xfrm>
            <a:off x="8159697" y="3665276"/>
            <a:ext cx="3930073" cy="3063445"/>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a:extLst>
              <a:ext uri="{FF2B5EF4-FFF2-40B4-BE49-F238E27FC236}">
                <a16:creationId xmlns:a16="http://schemas.microsoft.com/office/drawing/2014/main" id="{9A4ECF13-E12D-84E3-4235-53BF97CAECB8}"/>
              </a:ext>
            </a:extLst>
          </p:cNvPr>
          <p:cNvSpPr txBox="1"/>
          <p:nvPr/>
        </p:nvSpPr>
        <p:spPr>
          <a:xfrm>
            <a:off x="4189215" y="322827"/>
            <a:ext cx="3820123" cy="3139321"/>
          </a:xfrm>
          <a:prstGeom prst="rect">
            <a:avLst/>
          </a:prstGeom>
          <a:noFill/>
        </p:spPr>
        <p:txBody>
          <a:bodyPr wrap="square">
            <a:spAutoFit/>
          </a:bodyPr>
          <a:lstStyle/>
          <a:p>
            <a:r>
              <a:rPr lang="pt-BR" dirty="0">
                <a:solidFill>
                  <a:srgbClr val="49A88E"/>
                </a:solidFill>
                <a:latin typeface="Fredoka" pitchFamily="2" charset="-79"/>
                <a:cs typeface="Fredoka" pitchFamily="2" charset="-79"/>
              </a:rPr>
              <a:t>Machine Learning</a:t>
            </a:r>
          </a:p>
          <a:p>
            <a:endParaRPr lang="pt-BR" dirty="0">
              <a:solidFill>
                <a:srgbClr val="FF0000"/>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Amazon Comprehend</a:t>
            </a:r>
          </a:p>
          <a:p>
            <a:r>
              <a:rPr lang="pt-BR" dirty="0">
                <a:solidFill>
                  <a:srgbClr val="FFFFFF"/>
                </a:solidFill>
                <a:latin typeface="Fredoka" pitchFamily="2" charset="-79"/>
                <a:cs typeface="Fredoka" pitchFamily="2" charset="-79"/>
              </a:rPr>
              <a:t>Amazon Kendra</a:t>
            </a:r>
          </a:p>
          <a:p>
            <a:r>
              <a:rPr lang="pt-BR" dirty="0">
                <a:solidFill>
                  <a:srgbClr val="FFFFFF"/>
                </a:solidFill>
                <a:latin typeface="Fredoka" pitchFamily="2" charset="-79"/>
                <a:cs typeface="Fredoka" pitchFamily="2" charset="-79"/>
              </a:rPr>
              <a:t>Amazon Lex</a:t>
            </a:r>
          </a:p>
          <a:p>
            <a:r>
              <a:rPr lang="pt-BR" dirty="0">
                <a:solidFill>
                  <a:srgbClr val="FFFFFF"/>
                </a:solidFill>
                <a:latin typeface="Fredoka" pitchFamily="2" charset="-79"/>
                <a:cs typeface="Fredoka" pitchFamily="2" charset="-79"/>
              </a:rPr>
              <a:t>Amazon Polly</a:t>
            </a:r>
          </a:p>
          <a:p>
            <a:r>
              <a:rPr lang="pt-BR" dirty="0">
                <a:solidFill>
                  <a:srgbClr val="FFFFFF"/>
                </a:solidFill>
                <a:latin typeface="Fredoka" pitchFamily="2" charset="-79"/>
                <a:cs typeface="Fredoka" pitchFamily="2" charset="-79"/>
              </a:rPr>
              <a:t>Amazon Rekognition</a:t>
            </a:r>
          </a:p>
          <a:p>
            <a:r>
              <a:rPr lang="pt-BR" dirty="0">
                <a:solidFill>
                  <a:srgbClr val="FFFFFF"/>
                </a:solidFill>
                <a:latin typeface="Fredoka" pitchFamily="2" charset="-79"/>
                <a:cs typeface="Fredoka" pitchFamily="2" charset="-79"/>
              </a:rPr>
              <a:t>Amazon SageMaker</a:t>
            </a:r>
          </a:p>
          <a:p>
            <a:r>
              <a:rPr lang="pt-BR" dirty="0">
                <a:solidFill>
                  <a:srgbClr val="FFFFFF"/>
                </a:solidFill>
                <a:latin typeface="Fredoka" pitchFamily="2" charset="-79"/>
                <a:cs typeface="Fredoka" pitchFamily="2" charset="-79"/>
              </a:rPr>
              <a:t>Amazon Textract</a:t>
            </a:r>
          </a:p>
          <a:p>
            <a:r>
              <a:rPr lang="pt-BR" dirty="0">
                <a:solidFill>
                  <a:srgbClr val="FFFFFF"/>
                </a:solidFill>
                <a:latin typeface="Fredoka" pitchFamily="2" charset="-79"/>
                <a:cs typeface="Fredoka" pitchFamily="2" charset="-79"/>
              </a:rPr>
              <a:t>Amazon Transcribe</a:t>
            </a:r>
          </a:p>
          <a:p>
            <a:r>
              <a:rPr lang="pt-BR" dirty="0">
                <a:solidFill>
                  <a:srgbClr val="FFFFFF"/>
                </a:solidFill>
                <a:latin typeface="Fredoka" pitchFamily="2" charset="-79"/>
                <a:cs typeface="Fredoka" pitchFamily="2" charset="-79"/>
              </a:rPr>
              <a:t>Amazon Translate</a:t>
            </a:r>
          </a:p>
        </p:txBody>
      </p:sp>
      <p:sp>
        <p:nvSpPr>
          <p:cNvPr id="38" name="CaixaDeTexto 37">
            <a:extLst>
              <a:ext uri="{FF2B5EF4-FFF2-40B4-BE49-F238E27FC236}">
                <a16:creationId xmlns:a16="http://schemas.microsoft.com/office/drawing/2014/main" id="{8748DC14-390E-6F29-EAED-DAC7E58B352A}"/>
              </a:ext>
            </a:extLst>
          </p:cNvPr>
          <p:cNvSpPr txBox="1"/>
          <p:nvPr/>
        </p:nvSpPr>
        <p:spPr>
          <a:xfrm>
            <a:off x="8243081" y="314083"/>
            <a:ext cx="3846689" cy="2862322"/>
          </a:xfrm>
          <a:prstGeom prst="rect">
            <a:avLst/>
          </a:prstGeom>
          <a:noFill/>
        </p:spPr>
        <p:txBody>
          <a:bodyPr wrap="square">
            <a:spAutoFit/>
          </a:bodyPr>
          <a:lstStyle/>
          <a:p>
            <a:r>
              <a:rPr lang="pt-BR" dirty="0">
                <a:solidFill>
                  <a:srgbClr val="A377FB"/>
                </a:solidFill>
                <a:latin typeface="Fredoka" pitchFamily="2" charset="-79"/>
                <a:cs typeface="Fredoka" pitchFamily="2" charset="-79"/>
              </a:rPr>
              <a:t>Redes e </a:t>
            </a:r>
            <a:br>
              <a:rPr lang="pt-BR" dirty="0">
                <a:solidFill>
                  <a:srgbClr val="A377FB"/>
                </a:solidFill>
                <a:latin typeface="Fredoka" pitchFamily="2" charset="-79"/>
                <a:cs typeface="Fredoka" pitchFamily="2" charset="-79"/>
              </a:rPr>
            </a:br>
            <a:r>
              <a:rPr lang="pt-BR" dirty="0">
                <a:solidFill>
                  <a:srgbClr val="A377FB"/>
                </a:solidFill>
                <a:latin typeface="Fredoka" pitchFamily="2" charset="-79"/>
                <a:cs typeface="Fredoka" pitchFamily="2" charset="-79"/>
              </a:rPr>
              <a:t>entrega de conteúdo</a:t>
            </a:r>
          </a:p>
          <a:p>
            <a:endParaRPr lang="pt-BR" dirty="0">
              <a:solidFill>
                <a:schemeClr val="accent1"/>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Amazon API Gateway</a:t>
            </a:r>
          </a:p>
          <a:p>
            <a:r>
              <a:rPr lang="pt-BR" dirty="0">
                <a:solidFill>
                  <a:srgbClr val="FFFFFF"/>
                </a:solidFill>
                <a:latin typeface="Fredoka" pitchFamily="2" charset="-79"/>
                <a:cs typeface="Fredoka" pitchFamily="2" charset="-79"/>
              </a:rPr>
              <a:t>Amazon CloudFront</a:t>
            </a:r>
          </a:p>
          <a:p>
            <a:r>
              <a:rPr lang="pt-BR" dirty="0">
                <a:solidFill>
                  <a:srgbClr val="FFFFFF"/>
                </a:solidFill>
                <a:latin typeface="Fredoka" pitchFamily="2" charset="-79"/>
                <a:cs typeface="Fredoka" pitchFamily="2" charset="-79"/>
              </a:rPr>
              <a:t>Amazon Route 53</a:t>
            </a:r>
          </a:p>
          <a:p>
            <a:r>
              <a:rPr lang="pt-BR" dirty="0">
                <a:solidFill>
                  <a:srgbClr val="FFFFFF"/>
                </a:solidFill>
                <a:latin typeface="Fredoka" pitchFamily="2" charset="-79"/>
                <a:cs typeface="Fredoka" pitchFamily="2" charset="-79"/>
              </a:rPr>
              <a:t>Amazon VPC</a:t>
            </a:r>
          </a:p>
          <a:p>
            <a:r>
              <a:rPr lang="pt-BR" dirty="0">
                <a:solidFill>
                  <a:srgbClr val="FFFFFF"/>
                </a:solidFill>
                <a:latin typeface="Fredoka" pitchFamily="2" charset="-79"/>
                <a:cs typeface="Fredoka" pitchFamily="2" charset="-79"/>
              </a:rPr>
              <a:t>AWS Direct Connect</a:t>
            </a:r>
          </a:p>
          <a:p>
            <a:r>
              <a:rPr lang="pt-BR" dirty="0">
                <a:solidFill>
                  <a:srgbClr val="FFFFFF"/>
                </a:solidFill>
                <a:latin typeface="Fredoka" pitchFamily="2" charset="-79"/>
                <a:cs typeface="Fredoka" pitchFamily="2" charset="-79"/>
              </a:rPr>
              <a:t>AWS Global Accelerator</a:t>
            </a:r>
          </a:p>
          <a:p>
            <a:r>
              <a:rPr lang="pt-BR" dirty="0">
                <a:solidFill>
                  <a:srgbClr val="FFFFFF"/>
                </a:solidFill>
                <a:latin typeface="Fredoka" pitchFamily="2" charset="-79"/>
                <a:cs typeface="Fredoka" pitchFamily="2" charset="-79"/>
              </a:rPr>
              <a:t>AWS VPN</a:t>
            </a:r>
          </a:p>
        </p:txBody>
      </p:sp>
      <p:sp>
        <p:nvSpPr>
          <p:cNvPr id="40" name="CaixaDeTexto 39">
            <a:extLst>
              <a:ext uri="{FF2B5EF4-FFF2-40B4-BE49-F238E27FC236}">
                <a16:creationId xmlns:a16="http://schemas.microsoft.com/office/drawing/2014/main" id="{87C569B1-7870-6586-CFA3-C9AA027EA824}"/>
              </a:ext>
            </a:extLst>
          </p:cNvPr>
          <p:cNvSpPr txBox="1"/>
          <p:nvPr/>
        </p:nvSpPr>
        <p:spPr>
          <a:xfrm>
            <a:off x="4218917" y="3730383"/>
            <a:ext cx="3812703" cy="3693319"/>
          </a:xfrm>
          <a:prstGeom prst="rect">
            <a:avLst/>
          </a:prstGeom>
          <a:noFill/>
        </p:spPr>
        <p:txBody>
          <a:bodyPr wrap="square">
            <a:spAutoFit/>
          </a:bodyPr>
          <a:lstStyle/>
          <a:p>
            <a:r>
              <a:rPr lang="pt-BR" sz="1800" dirty="0">
                <a:solidFill>
                  <a:srgbClr val="49A88E"/>
                </a:solidFill>
                <a:latin typeface="Fredoka" pitchFamily="2" charset="-79"/>
                <a:cs typeface="Fredoka" pitchFamily="2" charset="-79"/>
              </a:rPr>
              <a:t>Migração e transferência</a:t>
            </a:r>
          </a:p>
          <a:p>
            <a:endParaRPr lang="pt-BR" dirty="0">
              <a:solidFill>
                <a:schemeClr val="accent6"/>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AWS Migration Hub</a:t>
            </a:r>
          </a:p>
          <a:p>
            <a:r>
              <a:rPr lang="pt-BR" dirty="0">
                <a:solidFill>
                  <a:srgbClr val="FFFFFF"/>
                </a:solidFill>
                <a:latin typeface="Fredoka" pitchFamily="2" charset="-79"/>
                <a:cs typeface="Fredoka" pitchFamily="2" charset="-79"/>
              </a:rPr>
              <a:t>AWS Transfer Family</a:t>
            </a:r>
          </a:p>
          <a:p>
            <a:r>
              <a:rPr lang="pt-BR" dirty="0">
                <a:solidFill>
                  <a:srgbClr val="FFFFFF"/>
                </a:solidFill>
                <a:latin typeface="Fredoka" pitchFamily="2" charset="-79"/>
                <a:cs typeface="Fredoka" pitchFamily="2" charset="-79"/>
              </a:rPr>
              <a:t>AWS Snow Family</a:t>
            </a:r>
          </a:p>
          <a:p>
            <a:r>
              <a:rPr lang="pt-BR" dirty="0">
                <a:solidFill>
                  <a:srgbClr val="FFFFFF"/>
                </a:solidFill>
                <a:latin typeface="Fredoka" pitchFamily="2" charset="-79"/>
                <a:cs typeface="Fredoka" pitchFamily="2" charset="-79"/>
              </a:rPr>
              <a:t>AWS Schema Conversion Tool</a:t>
            </a:r>
          </a:p>
          <a:p>
            <a:r>
              <a:rPr lang="pt-BR" dirty="0">
                <a:solidFill>
                  <a:srgbClr val="FFFFFF"/>
                </a:solidFill>
                <a:latin typeface="Fredoka" pitchFamily="2" charset="-79"/>
                <a:cs typeface="Fredoka" pitchFamily="2" charset="-79"/>
              </a:rPr>
              <a:t>AWS Database Migration Service</a:t>
            </a:r>
          </a:p>
          <a:p>
            <a:r>
              <a:rPr lang="pt-BR" dirty="0">
                <a:solidFill>
                  <a:srgbClr val="FFFFFF"/>
                </a:solidFill>
                <a:latin typeface="Fredoka" pitchFamily="2" charset="-79"/>
                <a:cs typeface="Fredoka" pitchFamily="2" charset="-79"/>
              </a:rPr>
              <a:t>AWS Application Discovery Service</a:t>
            </a:r>
          </a:p>
          <a:p>
            <a:r>
              <a:rPr lang="pt-BR" dirty="0">
                <a:solidFill>
                  <a:srgbClr val="FFFFFF"/>
                </a:solidFill>
                <a:latin typeface="Fredoka" pitchFamily="2" charset="-79"/>
                <a:cs typeface="Fredoka" pitchFamily="2" charset="-79"/>
              </a:rPr>
              <a:t>AWS Application Migration Service</a:t>
            </a: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p:txBody>
      </p:sp>
      <p:sp>
        <p:nvSpPr>
          <p:cNvPr id="41" name="CaixaDeTexto 40">
            <a:extLst>
              <a:ext uri="{FF2B5EF4-FFF2-40B4-BE49-F238E27FC236}">
                <a16:creationId xmlns:a16="http://schemas.microsoft.com/office/drawing/2014/main" id="{6C992FD2-3D2E-9574-52E7-D94E2523B7D0}"/>
              </a:ext>
            </a:extLst>
          </p:cNvPr>
          <p:cNvSpPr txBox="1"/>
          <p:nvPr/>
        </p:nvSpPr>
        <p:spPr>
          <a:xfrm>
            <a:off x="8259479" y="3739147"/>
            <a:ext cx="3447612" cy="4524315"/>
          </a:xfrm>
          <a:prstGeom prst="rect">
            <a:avLst/>
          </a:prstGeom>
          <a:noFill/>
        </p:spPr>
        <p:txBody>
          <a:bodyPr wrap="square">
            <a:spAutoFit/>
          </a:bodyPr>
          <a:lstStyle/>
          <a:p>
            <a:r>
              <a:rPr lang="pt-BR" sz="1800" dirty="0">
                <a:solidFill>
                  <a:srgbClr val="A377FB"/>
                </a:solidFill>
                <a:latin typeface="Fredoka" pitchFamily="2" charset="-79"/>
                <a:cs typeface="Fredoka" pitchFamily="2" charset="-79"/>
              </a:rPr>
              <a:t>Análise de dados</a:t>
            </a:r>
            <a:endParaRPr lang="pt-BR" dirty="0">
              <a:solidFill>
                <a:srgbClr val="A377FB"/>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Amazon Athena</a:t>
            </a:r>
          </a:p>
          <a:p>
            <a:r>
              <a:rPr lang="pt-BR" dirty="0">
                <a:solidFill>
                  <a:srgbClr val="FFFFFF"/>
                </a:solidFill>
                <a:latin typeface="Fredoka" pitchFamily="2" charset="-79"/>
                <a:cs typeface="Fredoka" pitchFamily="2" charset="-79"/>
              </a:rPr>
              <a:t>Amazon EMR</a:t>
            </a:r>
          </a:p>
          <a:p>
            <a:r>
              <a:rPr lang="pt-BR" dirty="0">
                <a:solidFill>
                  <a:srgbClr val="FFFFFF"/>
                </a:solidFill>
                <a:latin typeface="Fredoka" pitchFamily="2" charset="-79"/>
                <a:cs typeface="Fredoka" pitchFamily="2" charset="-79"/>
              </a:rPr>
              <a:t>Amazon Kinesis</a:t>
            </a:r>
          </a:p>
          <a:p>
            <a:r>
              <a:rPr lang="pt-BR" dirty="0">
                <a:solidFill>
                  <a:srgbClr val="FFFFFF"/>
                </a:solidFill>
                <a:latin typeface="Fredoka" pitchFamily="2" charset="-79"/>
                <a:cs typeface="Fredoka" pitchFamily="2" charset="-79"/>
              </a:rPr>
              <a:t>Amazon Redshift</a:t>
            </a:r>
          </a:p>
          <a:p>
            <a:r>
              <a:rPr lang="pt-BR" dirty="0">
                <a:solidFill>
                  <a:srgbClr val="FFFFFF"/>
                </a:solidFill>
                <a:latin typeface="Fredoka" pitchFamily="2" charset="-79"/>
                <a:cs typeface="Fredoka" pitchFamily="2" charset="-79"/>
              </a:rPr>
              <a:t>Amazon QuickSight</a:t>
            </a:r>
          </a:p>
          <a:p>
            <a:r>
              <a:rPr lang="pt-BR" dirty="0">
                <a:solidFill>
                  <a:srgbClr val="FFFFFF"/>
                </a:solidFill>
                <a:latin typeface="Fredoka" pitchFamily="2" charset="-79"/>
                <a:cs typeface="Fredoka" pitchFamily="2" charset="-79"/>
              </a:rPr>
              <a:t>Amazon OpenSearch Service</a:t>
            </a:r>
          </a:p>
          <a:p>
            <a:r>
              <a:rPr lang="pt-BR" dirty="0">
                <a:solidFill>
                  <a:srgbClr val="FFFFFF"/>
                </a:solidFill>
                <a:latin typeface="Fredoka" pitchFamily="2" charset="-79"/>
                <a:cs typeface="Fredoka" pitchFamily="2" charset="-79"/>
              </a:rPr>
              <a:t>Amazon MSK</a:t>
            </a:r>
          </a:p>
          <a:p>
            <a:r>
              <a:rPr lang="pt-BR" dirty="0">
                <a:solidFill>
                  <a:srgbClr val="FFFFFF"/>
                </a:solidFill>
                <a:latin typeface="Fredoka" pitchFamily="2" charset="-79"/>
                <a:cs typeface="Fredoka" pitchFamily="2" charset="-79"/>
              </a:rPr>
              <a:t>AWS Data Exchange</a:t>
            </a:r>
          </a:p>
          <a:p>
            <a:r>
              <a:rPr lang="pt-BR" dirty="0">
                <a:solidFill>
                  <a:srgbClr val="FFFFFF"/>
                </a:solidFill>
                <a:latin typeface="Fredoka" pitchFamily="2" charset="-79"/>
                <a:cs typeface="Fredoka" pitchFamily="2" charset="-79"/>
              </a:rPr>
              <a:t>AWS Glue.   85 serviços</a:t>
            </a: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p:txBody>
      </p:sp>
      <p:sp>
        <p:nvSpPr>
          <p:cNvPr id="2" name="Retângulo 1">
            <a:extLst>
              <a:ext uri="{FF2B5EF4-FFF2-40B4-BE49-F238E27FC236}">
                <a16:creationId xmlns:a16="http://schemas.microsoft.com/office/drawing/2014/main" id="{2FBEED18-CCCA-5378-AC3A-6E571121A4E1}"/>
              </a:ext>
            </a:extLst>
          </p:cNvPr>
          <p:cNvSpPr/>
          <p:nvPr/>
        </p:nvSpPr>
        <p:spPr>
          <a:xfrm>
            <a:off x="112472" y="3092281"/>
            <a:ext cx="3918662" cy="3636439"/>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Picture 4">
            <a:extLst>
              <a:ext uri="{FF2B5EF4-FFF2-40B4-BE49-F238E27FC236}">
                <a16:creationId xmlns:a16="http://schemas.microsoft.com/office/drawing/2014/main" id="{0E1E3C7E-4EA5-C2ED-B8A9-328B457B10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3082" y="2990745"/>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2D4913B0-426D-851B-A413-7DC9B6FC2F3A}"/>
              </a:ext>
            </a:extLst>
          </p:cNvPr>
          <p:cNvSpPr txBox="1"/>
          <p:nvPr/>
        </p:nvSpPr>
        <p:spPr>
          <a:xfrm>
            <a:off x="142426" y="3091169"/>
            <a:ext cx="3604838" cy="3693319"/>
          </a:xfrm>
          <a:prstGeom prst="rect">
            <a:avLst/>
          </a:prstGeom>
          <a:noFill/>
        </p:spPr>
        <p:txBody>
          <a:bodyPr wrap="square">
            <a:spAutoFit/>
          </a:bodyPr>
          <a:lstStyle/>
          <a:p>
            <a:r>
              <a:rPr lang="pt-BR" dirty="0">
                <a:solidFill>
                  <a:schemeClr val="accent1"/>
                </a:solidFill>
                <a:latin typeface="Fredoka" pitchFamily="2" charset="-79"/>
                <a:cs typeface="Fredoka" pitchFamily="2" charset="-79"/>
              </a:rPr>
              <a:t>Ferramentas do </a:t>
            </a:r>
            <a:br>
              <a:rPr lang="pt-BR" dirty="0">
                <a:solidFill>
                  <a:schemeClr val="accent1"/>
                </a:solidFill>
                <a:latin typeface="Fredoka" pitchFamily="2" charset="-79"/>
                <a:cs typeface="Fredoka" pitchFamily="2" charset="-79"/>
              </a:rPr>
            </a:br>
            <a:r>
              <a:rPr lang="pt-BR" dirty="0">
                <a:solidFill>
                  <a:schemeClr val="accent1"/>
                </a:solidFill>
                <a:latin typeface="Fredoka" pitchFamily="2" charset="-79"/>
                <a:cs typeface="Fredoka" pitchFamily="2" charset="-79"/>
              </a:rPr>
              <a:t>Desenvolvedor</a:t>
            </a:r>
            <a:endParaRPr lang="pt-BR" dirty="0">
              <a:solidFill>
                <a:srgbClr val="FF0000"/>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AWS AppConfig</a:t>
            </a:r>
          </a:p>
          <a:p>
            <a:r>
              <a:rPr lang="pt-BR" dirty="0">
                <a:solidFill>
                  <a:srgbClr val="FFFFFF"/>
                </a:solidFill>
                <a:latin typeface="Fredoka" pitchFamily="2" charset="-79"/>
                <a:cs typeface="Fredoka" pitchFamily="2" charset="-79"/>
              </a:rPr>
              <a:t>AWS CLI</a:t>
            </a:r>
          </a:p>
          <a:p>
            <a:r>
              <a:rPr lang="pt-BR" dirty="0">
                <a:solidFill>
                  <a:srgbClr val="FFFFFF"/>
                </a:solidFill>
                <a:latin typeface="Fredoka" pitchFamily="2" charset="-79"/>
                <a:cs typeface="Fredoka" pitchFamily="2" charset="-79"/>
              </a:rPr>
              <a:t>AWS Cloud9</a:t>
            </a:r>
          </a:p>
          <a:p>
            <a:r>
              <a:rPr lang="pt-BR" dirty="0">
                <a:solidFill>
                  <a:srgbClr val="FFFFFF"/>
                </a:solidFill>
                <a:latin typeface="Fredoka" pitchFamily="2" charset="-79"/>
                <a:cs typeface="Fredoka" pitchFamily="2" charset="-79"/>
              </a:rPr>
              <a:t>AWS CloudShell</a:t>
            </a:r>
          </a:p>
          <a:p>
            <a:r>
              <a:rPr lang="pt-BR" dirty="0">
                <a:solidFill>
                  <a:srgbClr val="FFFFFF"/>
                </a:solidFill>
                <a:latin typeface="Fredoka" pitchFamily="2" charset="-79"/>
                <a:cs typeface="Fredoka" pitchFamily="2" charset="-79"/>
              </a:rPr>
              <a:t>AWS CodeArtifact</a:t>
            </a:r>
          </a:p>
          <a:p>
            <a:r>
              <a:rPr lang="pt-BR" dirty="0">
                <a:solidFill>
                  <a:srgbClr val="FFFFFF"/>
                </a:solidFill>
                <a:latin typeface="Fredoka" pitchFamily="2" charset="-79"/>
                <a:cs typeface="Fredoka" pitchFamily="2" charset="-79"/>
              </a:rPr>
              <a:t>AWS CodeBuild</a:t>
            </a:r>
          </a:p>
          <a:p>
            <a:r>
              <a:rPr lang="pt-BR" dirty="0">
                <a:solidFill>
                  <a:srgbClr val="FFFFFF"/>
                </a:solidFill>
                <a:latin typeface="Fredoka" pitchFamily="2" charset="-79"/>
                <a:cs typeface="Fredoka" pitchFamily="2" charset="-79"/>
              </a:rPr>
              <a:t>AWS CodeCommit</a:t>
            </a:r>
          </a:p>
          <a:p>
            <a:r>
              <a:rPr lang="pt-BR" dirty="0">
                <a:solidFill>
                  <a:srgbClr val="FFFFFF"/>
                </a:solidFill>
                <a:latin typeface="Fredoka" pitchFamily="2" charset="-79"/>
                <a:cs typeface="Fredoka" pitchFamily="2" charset="-79"/>
              </a:rPr>
              <a:t>AWS CodeDeploy</a:t>
            </a:r>
          </a:p>
          <a:p>
            <a:r>
              <a:rPr lang="pt-BR" dirty="0">
                <a:solidFill>
                  <a:srgbClr val="FFFFFF"/>
                </a:solidFill>
                <a:latin typeface="Fredoka" pitchFamily="2" charset="-79"/>
                <a:cs typeface="Fredoka" pitchFamily="2" charset="-79"/>
              </a:rPr>
              <a:t>AWS Pipeline</a:t>
            </a:r>
          </a:p>
          <a:p>
            <a:r>
              <a:rPr lang="pt-BR" dirty="0">
                <a:solidFill>
                  <a:srgbClr val="FFFFFF"/>
                </a:solidFill>
                <a:latin typeface="Fredoka" pitchFamily="2" charset="-79"/>
                <a:cs typeface="Fredoka" pitchFamily="2" charset="-79"/>
              </a:rPr>
              <a:t>AWS X-Ray</a:t>
            </a:r>
          </a:p>
          <a:p>
            <a:r>
              <a:rPr lang="pt-BR" dirty="0">
                <a:solidFill>
                  <a:srgbClr val="FFFFFF"/>
                </a:solidFill>
                <a:latin typeface="Fredoka" pitchFamily="2" charset="-79"/>
                <a:cs typeface="Fredoka" pitchFamily="2" charset="-79"/>
              </a:rPr>
              <a:t>AWS CodeStar</a:t>
            </a:r>
          </a:p>
        </p:txBody>
      </p:sp>
    </p:spTree>
    <p:extLst>
      <p:ext uri="{BB962C8B-B14F-4D97-AF65-F5344CB8AC3E}">
        <p14:creationId xmlns:p14="http://schemas.microsoft.com/office/powerpoint/2010/main" val="613271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a:extLst>
              <a:ext uri="{FF2B5EF4-FFF2-40B4-BE49-F238E27FC236}">
                <a16:creationId xmlns:a16="http://schemas.microsoft.com/office/drawing/2014/main" id="{EB6B13BC-AD83-6AB8-236A-6276D932B6A7}"/>
              </a:ext>
            </a:extLst>
          </p:cNvPr>
          <p:cNvPicPr>
            <a:picLocks noChangeAspect="1" noChangeArrowheads="1"/>
          </p:cNvPicPr>
          <p:nvPr/>
        </p:nvPicPr>
        <p:blipFill>
          <a:blip r:embed="rId2"/>
          <a:srcRect/>
          <a:stretch/>
        </p:blipFill>
        <p:spPr bwMode="auto">
          <a:xfrm>
            <a:off x="6932236" y="12927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28" name="Retângulo 27">
            <a:extLst>
              <a:ext uri="{FF2B5EF4-FFF2-40B4-BE49-F238E27FC236}">
                <a16:creationId xmlns:a16="http://schemas.microsoft.com/office/drawing/2014/main" id="{2032E170-6F9D-CF11-2339-B69F1C34AE67}"/>
              </a:ext>
            </a:extLst>
          </p:cNvPr>
          <p:cNvSpPr/>
          <p:nvPr/>
        </p:nvSpPr>
        <p:spPr>
          <a:xfrm>
            <a:off x="4131548" y="274622"/>
            <a:ext cx="3928904" cy="6454098"/>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9" name="Picture 2">
            <a:extLst>
              <a:ext uri="{FF2B5EF4-FFF2-40B4-BE49-F238E27FC236}">
                <a16:creationId xmlns:a16="http://schemas.microsoft.com/office/drawing/2014/main" id="{FFECB0F6-0941-25B4-71E1-102B38687420}"/>
              </a:ext>
            </a:extLst>
          </p:cNvPr>
          <p:cNvPicPr>
            <a:picLocks noChangeAspect="1" noChangeArrowheads="1"/>
          </p:cNvPicPr>
          <p:nvPr/>
        </p:nvPicPr>
        <p:blipFill>
          <a:blip r:embed="rId3"/>
          <a:srcRect/>
          <a:stretch/>
        </p:blipFill>
        <p:spPr bwMode="auto">
          <a:xfrm>
            <a:off x="10960497" y="12927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30" name="Retângulo 29">
            <a:extLst>
              <a:ext uri="{FF2B5EF4-FFF2-40B4-BE49-F238E27FC236}">
                <a16:creationId xmlns:a16="http://schemas.microsoft.com/office/drawing/2014/main" id="{F4B9EF14-940B-C7B1-D6BE-7576F4AF85D3}"/>
              </a:ext>
            </a:extLst>
          </p:cNvPr>
          <p:cNvSpPr/>
          <p:nvPr/>
        </p:nvSpPr>
        <p:spPr>
          <a:xfrm>
            <a:off x="8160866" y="274622"/>
            <a:ext cx="3928904" cy="6454098"/>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a:extLst>
              <a:ext uri="{FF2B5EF4-FFF2-40B4-BE49-F238E27FC236}">
                <a16:creationId xmlns:a16="http://schemas.microsoft.com/office/drawing/2014/main" id="{9A4ECF13-E12D-84E3-4235-53BF97CAECB8}"/>
              </a:ext>
            </a:extLst>
          </p:cNvPr>
          <p:cNvSpPr txBox="1"/>
          <p:nvPr/>
        </p:nvSpPr>
        <p:spPr>
          <a:xfrm>
            <a:off x="4189216" y="322827"/>
            <a:ext cx="3871236" cy="6186309"/>
          </a:xfrm>
          <a:prstGeom prst="rect">
            <a:avLst/>
          </a:prstGeom>
          <a:noFill/>
        </p:spPr>
        <p:txBody>
          <a:bodyPr wrap="square">
            <a:spAutoFit/>
          </a:bodyPr>
          <a:lstStyle/>
          <a:p>
            <a:r>
              <a:rPr lang="pt-BR" dirty="0">
                <a:solidFill>
                  <a:srgbClr val="FF2F92"/>
                </a:solidFill>
                <a:latin typeface="Fredoka" pitchFamily="2" charset="-79"/>
                <a:cs typeface="Fredoka" pitchFamily="2" charset="-79"/>
              </a:rPr>
              <a:t>Gerenciamento </a:t>
            </a:r>
            <a:br>
              <a:rPr lang="pt-BR" dirty="0">
                <a:solidFill>
                  <a:srgbClr val="FF2F92"/>
                </a:solidFill>
                <a:latin typeface="Fredoka" pitchFamily="2" charset="-79"/>
                <a:cs typeface="Fredoka" pitchFamily="2" charset="-79"/>
              </a:rPr>
            </a:br>
            <a:r>
              <a:rPr lang="pt-BR" dirty="0">
                <a:solidFill>
                  <a:srgbClr val="FF2F92"/>
                </a:solidFill>
                <a:latin typeface="Fredoka" pitchFamily="2" charset="-79"/>
                <a:cs typeface="Fredoka" pitchFamily="2" charset="-79"/>
              </a:rPr>
              <a:t>e governança</a:t>
            </a:r>
            <a:br>
              <a:rPr lang="pt-BR" dirty="0">
                <a:solidFill>
                  <a:srgbClr val="CB49D2"/>
                </a:solidFill>
                <a:latin typeface="Fredoka" pitchFamily="2" charset="-79"/>
                <a:cs typeface="Fredoka" pitchFamily="2" charset="-79"/>
              </a:rPr>
            </a:br>
            <a:endParaRPr lang="pt-BR" dirty="0">
              <a:solidFill>
                <a:srgbClr val="CB49D2"/>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AWS Auto Scaling</a:t>
            </a:r>
          </a:p>
          <a:p>
            <a:r>
              <a:rPr lang="pt-BR" dirty="0">
                <a:solidFill>
                  <a:srgbClr val="FFFFFF"/>
                </a:solidFill>
                <a:latin typeface="Fredoka" pitchFamily="2" charset="-79"/>
                <a:cs typeface="Fredoka" pitchFamily="2" charset="-79"/>
              </a:rPr>
              <a:t>AWS CloudFormation</a:t>
            </a:r>
          </a:p>
          <a:p>
            <a:r>
              <a:rPr lang="pt-BR" dirty="0">
                <a:solidFill>
                  <a:srgbClr val="FFFFFF"/>
                </a:solidFill>
                <a:latin typeface="Fredoka" pitchFamily="2" charset="-79"/>
                <a:cs typeface="Fredoka" pitchFamily="2" charset="-79"/>
              </a:rPr>
              <a:t>AWS CloudTrail</a:t>
            </a:r>
          </a:p>
          <a:p>
            <a:r>
              <a:rPr lang="pt-BR" dirty="0">
                <a:solidFill>
                  <a:srgbClr val="FFFFFF"/>
                </a:solidFill>
                <a:latin typeface="Fredoka" pitchFamily="2" charset="-79"/>
                <a:cs typeface="Fredoka" pitchFamily="2" charset="-79"/>
              </a:rPr>
              <a:t>Amazon CloudWatch</a:t>
            </a:r>
          </a:p>
          <a:p>
            <a:r>
              <a:rPr lang="pt-BR" dirty="0">
                <a:solidFill>
                  <a:srgbClr val="FFFFFF"/>
                </a:solidFill>
                <a:latin typeface="Fredoka" pitchFamily="2" charset="-79"/>
                <a:cs typeface="Fredoka" pitchFamily="2" charset="-79"/>
              </a:rPr>
              <a:t>AWS Compute Optimizer</a:t>
            </a:r>
          </a:p>
          <a:p>
            <a:r>
              <a:rPr lang="pt-BR" dirty="0">
                <a:solidFill>
                  <a:srgbClr val="FFFFFF"/>
                </a:solidFill>
                <a:latin typeface="Fredoka" pitchFamily="2" charset="-79"/>
                <a:cs typeface="Fredoka" pitchFamily="2" charset="-79"/>
              </a:rPr>
              <a:t>AWS Config</a:t>
            </a:r>
          </a:p>
          <a:p>
            <a:r>
              <a:rPr lang="pt-BR" dirty="0">
                <a:solidFill>
                  <a:srgbClr val="FFFFFF"/>
                </a:solidFill>
                <a:latin typeface="Fredoka" pitchFamily="2" charset="-79"/>
                <a:cs typeface="Fredoka" pitchFamily="2" charset="-79"/>
              </a:rPr>
              <a:t>AWS Control Tower</a:t>
            </a:r>
          </a:p>
          <a:p>
            <a:r>
              <a:rPr lang="pt-BR" dirty="0">
                <a:solidFill>
                  <a:srgbClr val="FFFFFF"/>
                </a:solidFill>
                <a:latin typeface="Fredoka" pitchFamily="2" charset="-79"/>
                <a:cs typeface="Fredoka" pitchFamily="2" charset="-79"/>
              </a:rPr>
              <a:t>AWS Health Dashboard</a:t>
            </a:r>
          </a:p>
          <a:p>
            <a:r>
              <a:rPr lang="pt-BR" dirty="0">
                <a:solidFill>
                  <a:srgbClr val="FFFFFF"/>
                </a:solidFill>
                <a:latin typeface="Fredoka" pitchFamily="2" charset="-79"/>
                <a:cs typeface="Fredoka" pitchFamily="2" charset="-79"/>
              </a:rPr>
              <a:t>AWS License Manager</a:t>
            </a:r>
          </a:p>
          <a:p>
            <a:r>
              <a:rPr lang="pt-BR" dirty="0">
                <a:solidFill>
                  <a:srgbClr val="FFFFFF"/>
                </a:solidFill>
                <a:latin typeface="Fredoka" pitchFamily="2" charset="-79"/>
                <a:cs typeface="Fredoka" pitchFamily="2" charset="-79"/>
              </a:rPr>
              <a:t>AWS Organizations</a:t>
            </a:r>
          </a:p>
          <a:p>
            <a:r>
              <a:rPr lang="pt-BR" dirty="0">
                <a:solidFill>
                  <a:srgbClr val="FFFFFF"/>
                </a:solidFill>
                <a:latin typeface="Fredoka" pitchFamily="2" charset="-79"/>
                <a:cs typeface="Fredoka" pitchFamily="2" charset="-79"/>
              </a:rPr>
              <a:t>AWS Resource Groups e Tag Editor</a:t>
            </a:r>
          </a:p>
          <a:p>
            <a:r>
              <a:rPr lang="pt-BR" dirty="0">
                <a:solidFill>
                  <a:srgbClr val="FFFFFF"/>
                </a:solidFill>
                <a:latin typeface="Fredoka" pitchFamily="2" charset="-79"/>
                <a:cs typeface="Fredoka" pitchFamily="2" charset="-79"/>
              </a:rPr>
              <a:t>AWS Service Catalog</a:t>
            </a:r>
          </a:p>
          <a:p>
            <a:r>
              <a:rPr lang="pt-BR" dirty="0">
                <a:solidFill>
                  <a:srgbClr val="FFFFFF"/>
                </a:solidFill>
                <a:latin typeface="Fredoka" pitchFamily="2" charset="-79"/>
                <a:cs typeface="Fredoka" pitchFamily="2" charset="-79"/>
              </a:rPr>
              <a:t>AWS System Manager</a:t>
            </a:r>
          </a:p>
          <a:p>
            <a:r>
              <a:rPr lang="pt-BR" dirty="0">
                <a:solidFill>
                  <a:srgbClr val="FFFFFF"/>
                </a:solidFill>
                <a:latin typeface="Fredoka" pitchFamily="2" charset="-79"/>
                <a:cs typeface="Fredoka" pitchFamily="2" charset="-79"/>
              </a:rPr>
              <a:t>AWS Trusted Advisor</a:t>
            </a:r>
          </a:p>
          <a:p>
            <a:r>
              <a:rPr lang="pt-BR" dirty="0">
                <a:solidFill>
                  <a:srgbClr val="FFFFFF"/>
                </a:solidFill>
                <a:latin typeface="Fredoka" pitchFamily="2" charset="-79"/>
                <a:cs typeface="Fredoka" pitchFamily="2" charset="-79"/>
              </a:rPr>
              <a:t>AWS Well-Architected Tool</a:t>
            </a: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45 serviços</a:t>
            </a:r>
          </a:p>
        </p:txBody>
      </p:sp>
      <p:sp>
        <p:nvSpPr>
          <p:cNvPr id="38" name="CaixaDeTexto 37">
            <a:extLst>
              <a:ext uri="{FF2B5EF4-FFF2-40B4-BE49-F238E27FC236}">
                <a16:creationId xmlns:a16="http://schemas.microsoft.com/office/drawing/2014/main" id="{8748DC14-390E-6F29-EAED-DAC7E58B352A}"/>
              </a:ext>
            </a:extLst>
          </p:cNvPr>
          <p:cNvSpPr txBox="1"/>
          <p:nvPr/>
        </p:nvSpPr>
        <p:spPr>
          <a:xfrm>
            <a:off x="8243081" y="314083"/>
            <a:ext cx="3685683" cy="6463308"/>
          </a:xfrm>
          <a:prstGeom prst="rect">
            <a:avLst/>
          </a:prstGeom>
          <a:noFill/>
        </p:spPr>
        <p:txBody>
          <a:bodyPr wrap="square">
            <a:spAutoFit/>
          </a:bodyPr>
          <a:lstStyle/>
          <a:p>
            <a:r>
              <a:rPr lang="pt-BR" dirty="0">
                <a:solidFill>
                  <a:srgbClr val="FF0000"/>
                </a:solidFill>
                <a:latin typeface="Fredoka" pitchFamily="2" charset="-79"/>
                <a:cs typeface="Fredoka" pitchFamily="2" charset="-79"/>
              </a:rPr>
              <a:t>S</a:t>
            </a:r>
            <a:r>
              <a:rPr lang="pt-BR" sz="1800" dirty="0">
                <a:solidFill>
                  <a:srgbClr val="FF0000"/>
                </a:solidFill>
                <a:latin typeface="Fredoka" pitchFamily="2" charset="-79"/>
                <a:cs typeface="Fredoka" pitchFamily="2" charset="-79"/>
              </a:rPr>
              <a:t>egurança</a:t>
            </a:r>
          </a:p>
          <a:p>
            <a:endParaRPr lang="pt-BR" dirty="0">
              <a:solidFill>
                <a:schemeClr val="accent6"/>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AWS Artifact</a:t>
            </a:r>
          </a:p>
          <a:p>
            <a:r>
              <a:rPr lang="pt-BR" dirty="0">
                <a:solidFill>
                  <a:srgbClr val="FFFFFF"/>
                </a:solidFill>
                <a:latin typeface="Fredoka" pitchFamily="2" charset="-79"/>
                <a:cs typeface="Fredoka" pitchFamily="2" charset="-79"/>
              </a:rPr>
              <a:t>AWS Audit Manager</a:t>
            </a:r>
          </a:p>
          <a:p>
            <a:r>
              <a:rPr lang="pt-BR" dirty="0">
                <a:solidFill>
                  <a:srgbClr val="FFFFFF"/>
                </a:solidFill>
                <a:latin typeface="Fredoka" pitchFamily="2" charset="-79"/>
                <a:cs typeface="Fredoka" pitchFamily="2" charset="-79"/>
              </a:rPr>
              <a:t>AWS Certificate Manager (ACM)</a:t>
            </a:r>
          </a:p>
          <a:p>
            <a:r>
              <a:rPr lang="pt-BR" dirty="0">
                <a:solidFill>
                  <a:srgbClr val="FFFFFF"/>
                </a:solidFill>
                <a:latin typeface="Fredoka" pitchFamily="2" charset="-79"/>
                <a:cs typeface="Fredoka" pitchFamily="2" charset="-79"/>
              </a:rPr>
              <a:t>AWS CloudHSM</a:t>
            </a:r>
          </a:p>
          <a:p>
            <a:r>
              <a:rPr lang="pt-BR" dirty="0">
                <a:solidFill>
                  <a:srgbClr val="FFFFFF"/>
                </a:solidFill>
                <a:latin typeface="Fredoka" pitchFamily="2" charset="-79"/>
                <a:cs typeface="Fredoka" pitchFamily="2" charset="-79"/>
              </a:rPr>
              <a:t>Amazon Cognito</a:t>
            </a:r>
          </a:p>
          <a:p>
            <a:r>
              <a:rPr lang="pt-BR" dirty="0">
                <a:solidFill>
                  <a:srgbClr val="FFFFFF"/>
                </a:solidFill>
                <a:latin typeface="Fredoka" pitchFamily="2" charset="-79"/>
                <a:cs typeface="Fredoka" pitchFamily="2" charset="-79"/>
              </a:rPr>
              <a:t>Amazon Detective</a:t>
            </a:r>
          </a:p>
          <a:p>
            <a:r>
              <a:rPr lang="pt-BR" dirty="0">
                <a:solidFill>
                  <a:srgbClr val="FFFFFF"/>
                </a:solidFill>
                <a:latin typeface="Fredoka" pitchFamily="2" charset="-79"/>
                <a:cs typeface="Fredoka" pitchFamily="2" charset="-79"/>
              </a:rPr>
              <a:t>AWS Directory Service</a:t>
            </a:r>
          </a:p>
          <a:p>
            <a:r>
              <a:rPr lang="pt-BR" dirty="0">
                <a:solidFill>
                  <a:srgbClr val="FFFFFF"/>
                </a:solidFill>
                <a:latin typeface="Fredoka" pitchFamily="2" charset="-79"/>
                <a:cs typeface="Fredoka" pitchFamily="2" charset="-79"/>
              </a:rPr>
              <a:t>AWS Firewall Service</a:t>
            </a:r>
          </a:p>
          <a:p>
            <a:r>
              <a:rPr lang="pt-BR" dirty="0">
                <a:solidFill>
                  <a:srgbClr val="FFFFFF"/>
                </a:solidFill>
                <a:latin typeface="Fredoka" pitchFamily="2" charset="-79"/>
                <a:cs typeface="Fredoka" pitchFamily="2" charset="-79"/>
              </a:rPr>
              <a:t>Amazon GuardDuty</a:t>
            </a:r>
          </a:p>
          <a:p>
            <a:r>
              <a:rPr lang="pt-BR" dirty="0">
                <a:solidFill>
                  <a:srgbClr val="FFFFFF"/>
                </a:solidFill>
                <a:latin typeface="Fredoka" pitchFamily="2" charset="-79"/>
                <a:cs typeface="Fredoka" pitchFamily="2" charset="-79"/>
              </a:rPr>
              <a:t>AWS IAM</a:t>
            </a:r>
            <a:br>
              <a:rPr lang="pt-BR" dirty="0">
                <a:solidFill>
                  <a:srgbClr val="FFFFFF"/>
                </a:solidFill>
                <a:latin typeface="Fredoka" pitchFamily="2" charset="-79"/>
                <a:cs typeface="Fredoka" pitchFamily="2" charset="-79"/>
              </a:rPr>
            </a:br>
            <a:r>
              <a:rPr lang="pt-BR" dirty="0">
                <a:solidFill>
                  <a:srgbClr val="FFFFFF"/>
                </a:solidFill>
                <a:latin typeface="Fredoka" pitchFamily="2" charset="-79"/>
                <a:cs typeface="Fredoka" pitchFamily="2" charset="-79"/>
              </a:rPr>
              <a:t>Amazon IAM Identity Center</a:t>
            </a:r>
          </a:p>
          <a:p>
            <a:r>
              <a:rPr lang="pt-BR" dirty="0">
                <a:solidFill>
                  <a:srgbClr val="FFFFFF"/>
                </a:solidFill>
                <a:latin typeface="Fredoka" pitchFamily="2" charset="-79"/>
                <a:cs typeface="Fredoka" pitchFamily="2" charset="-79"/>
              </a:rPr>
              <a:t>Amazon Inspector</a:t>
            </a:r>
          </a:p>
          <a:p>
            <a:r>
              <a:rPr lang="pt-BR" dirty="0">
                <a:solidFill>
                  <a:srgbClr val="FFFFFF"/>
                </a:solidFill>
                <a:latin typeface="Fredoka" pitchFamily="2" charset="-79"/>
                <a:cs typeface="Fredoka" pitchFamily="2" charset="-79"/>
              </a:rPr>
              <a:t>AWS Key Management Service</a:t>
            </a:r>
          </a:p>
          <a:p>
            <a:r>
              <a:rPr lang="pt-BR" dirty="0">
                <a:solidFill>
                  <a:srgbClr val="FFFFFF"/>
                </a:solidFill>
                <a:latin typeface="Fredoka" pitchFamily="2" charset="-79"/>
                <a:cs typeface="Fredoka" pitchFamily="2" charset="-79"/>
              </a:rPr>
              <a:t>Amazon Macie</a:t>
            </a:r>
          </a:p>
          <a:p>
            <a:r>
              <a:rPr lang="pt-BR" dirty="0">
                <a:solidFill>
                  <a:srgbClr val="FFFFFF"/>
                </a:solidFill>
                <a:latin typeface="Fredoka" pitchFamily="2" charset="-79"/>
                <a:cs typeface="Fredoka" pitchFamily="2" charset="-79"/>
              </a:rPr>
              <a:t>AWS Network Firewall</a:t>
            </a:r>
          </a:p>
          <a:p>
            <a:r>
              <a:rPr lang="pt-BR" dirty="0">
                <a:solidFill>
                  <a:srgbClr val="FFFFFF"/>
                </a:solidFill>
                <a:latin typeface="Fredoka" pitchFamily="2" charset="-79"/>
                <a:cs typeface="Fredoka" pitchFamily="2" charset="-79"/>
              </a:rPr>
              <a:t>AWS Resource Access Manager</a:t>
            </a:r>
          </a:p>
          <a:p>
            <a:r>
              <a:rPr lang="pt-BR" dirty="0">
                <a:solidFill>
                  <a:srgbClr val="FFFFFF"/>
                </a:solidFill>
                <a:latin typeface="Fredoka" pitchFamily="2" charset="-79"/>
                <a:cs typeface="Fredoka" pitchFamily="2" charset="-79"/>
              </a:rPr>
              <a:t>AWS Secrets Manager</a:t>
            </a:r>
          </a:p>
          <a:p>
            <a:r>
              <a:rPr lang="pt-BR" dirty="0">
                <a:solidFill>
                  <a:srgbClr val="FFFFFF"/>
                </a:solidFill>
                <a:latin typeface="Fredoka" pitchFamily="2" charset="-79"/>
                <a:cs typeface="Fredoka" pitchFamily="2" charset="-79"/>
              </a:rPr>
              <a:t>AWS Security Hub</a:t>
            </a:r>
          </a:p>
          <a:p>
            <a:r>
              <a:rPr lang="pt-BR" dirty="0">
                <a:solidFill>
                  <a:srgbClr val="FFFFFF"/>
                </a:solidFill>
                <a:latin typeface="Fredoka" pitchFamily="2" charset="-79"/>
                <a:cs typeface="Fredoka" pitchFamily="2" charset="-79"/>
              </a:rPr>
              <a:t>AWS Shield</a:t>
            </a:r>
          </a:p>
          <a:p>
            <a:r>
              <a:rPr lang="pt-BR" dirty="0">
                <a:solidFill>
                  <a:srgbClr val="FFFFFF"/>
                </a:solidFill>
                <a:latin typeface="Fredoka" pitchFamily="2" charset="-79"/>
                <a:cs typeface="Fredoka" pitchFamily="2" charset="-79"/>
              </a:rPr>
              <a:t>AWS WAF</a:t>
            </a:r>
          </a:p>
          <a:p>
            <a:endParaRPr lang="pt-BR" dirty="0">
              <a:solidFill>
                <a:srgbClr val="FFFFFF"/>
              </a:solidFill>
              <a:latin typeface="Fredoka" pitchFamily="2" charset="-79"/>
              <a:cs typeface="Fredoka" pitchFamily="2" charset="-79"/>
            </a:endParaRPr>
          </a:p>
        </p:txBody>
      </p:sp>
      <p:sp>
        <p:nvSpPr>
          <p:cNvPr id="2" name="Retângulo 1">
            <a:extLst>
              <a:ext uri="{FF2B5EF4-FFF2-40B4-BE49-F238E27FC236}">
                <a16:creationId xmlns:a16="http://schemas.microsoft.com/office/drawing/2014/main" id="{A2AD75DC-16E0-A0AD-9FA6-E2E80237BB37}"/>
              </a:ext>
            </a:extLst>
          </p:cNvPr>
          <p:cNvSpPr/>
          <p:nvPr/>
        </p:nvSpPr>
        <p:spPr>
          <a:xfrm>
            <a:off x="126490" y="279800"/>
            <a:ext cx="3928904" cy="1870733"/>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9721C4D4-FA65-ADD5-DD1F-970217A48AC4}"/>
              </a:ext>
            </a:extLst>
          </p:cNvPr>
          <p:cNvSpPr txBox="1"/>
          <p:nvPr/>
        </p:nvSpPr>
        <p:spPr>
          <a:xfrm>
            <a:off x="184158" y="328005"/>
            <a:ext cx="3610893" cy="2031325"/>
          </a:xfrm>
          <a:prstGeom prst="rect">
            <a:avLst/>
          </a:prstGeom>
          <a:noFill/>
        </p:spPr>
        <p:txBody>
          <a:bodyPr wrap="square">
            <a:spAutoFit/>
          </a:bodyPr>
          <a:lstStyle/>
          <a:p>
            <a:r>
              <a:rPr lang="pt-BR" dirty="0">
                <a:solidFill>
                  <a:srgbClr val="CB49D2"/>
                </a:solidFill>
                <a:latin typeface="Fredoka" pitchFamily="2" charset="-79"/>
                <a:cs typeface="Fredoka" pitchFamily="2" charset="-79"/>
              </a:rPr>
              <a:t>Interação com os clientes</a:t>
            </a:r>
          </a:p>
          <a:p>
            <a:endParaRPr lang="pt-BR" dirty="0">
              <a:solidFill>
                <a:srgbClr val="FFFFFF"/>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AWS IQ</a:t>
            </a:r>
          </a:p>
          <a:p>
            <a:r>
              <a:rPr lang="pt-BR" dirty="0">
                <a:solidFill>
                  <a:srgbClr val="FFFFFF"/>
                </a:solidFill>
                <a:latin typeface="Fredoka" pitchFamily="2" charset="-79"/>
                <a:cs typeface="Fredoka" pitchFamily="2" charset="-79"/>
              </a:rPr>
              <a:t>AWS Support</a:t>
            </a:r>
          </a:p>
          <a:p>
            <a:r>
              <a:rPr lang="pt-BR" dirty="0">
                <a:solidFill>
                  <a:srgbClr val="FFFFFF"/>
                </a:solidFill>
                <a:latin typeface="Fredoka" pitchFamily="2" charset="-79"/>
                <a:cs typeface="Fredoka" pitchFamily="2" charset="-79"/>
              </a:rPr>
              <a:t>AWS Managed Service (AMS)</a:t>
            </a:r>
          </a:p>
          <a:p>
            <a:r>
              <a:rPr lang="pt-BR" dirty="0">
                <a:solidFill>
                  <a:srgbClr val="FFFFFF"/>
                </a:solidFill>
                <a:latin typeface="Fredoka" pitchFamily="2" charset="-79"/>
                <a:cs typeface="Fredoka" pitchFamily="2" charset="-79"/>
              </a:rPr>
              <a:t>AWS Activate para startups</a:t>
            </a:r>
          </a:p>
          <a:p>
            <a:endParaRPr lang="pt-BR" dirty="0">
              <a:solidFill>
                <a:srgbClr val="FFFFFF"/>
              </a:solidFill>
              <a:latin typeface="Fredoka" pitchFamily="2" charset="-79"/>
              <a:cs typeface="Fredoka" pitchFamily="2" charset="-79"/>
            </a:endParaRPr>
          </a:p>
        </p:txBody>
      </p:sp>
      <p:pic>
        <p:nvPicPr>
          <p:cNvPr id="4" name="Picture 2">
            <a:extLst>
              <a:ext uri="{FF2B5EF4-FFF2-40B4-BE49-F238E27FC236}">
                <a16:creationId xmlns:a16="http://schemas.microsoft.com/office/drawing/2014/main" id="{7C5839B2-B8C4-633D-A64C-9B9DB8615D3C}"/>
              </a:ext>
            </a:extLst>
          </p:cNvPr>
          <p:cNvPicPr>
            <a:picLocks noChangeAspect="1" noChangeArrowheads="1"/>
          </p:cNvPicPr>
          <p:nvPr/>
        </p:nvPicPr>
        <p:blipFill>
          <a:blip r:embed="rId4"/>
          <a:srcRect/>
          <a:stretch/>
        </p:blipFill>
        <p:spPr bwMode="auto">
          <a:xfrm>
            <a:off x="2925363" y="159082"/>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37D295A7-3F7F-517E-3FEA-A3C1A0A37080}"/>
              </a:ext>
            </a:extLst>
          </p:cNvPr>
          <p:cNvSpPr/>
          <p:nvPr/>
        </p:nvSpPr>
        <p:spPr>
          <a:xfrm>
            <a:off x="126490" y="2229249"/>
            <a:ext cx="3928903" cy="1355970"/>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Picture 2">
            <a:extLst>
              <a:ext uri="{FF2B5EF4-FFF2-40B4-BE49-F238E27FC236}">
                <a16:creationId xmlns:a16="http://schemas.microsoft.com/office/drawing/2014/main" id="{44FF9E61-BEFC-18CA-EF3C-4AEEF2E21C70}"/>
              </a:ext>
            </a:extLst>
          </p:cNvPr>
          <p:cNvPicPr>
            <a:picLocks noChangeAspect="1" noChangeArrowheads="1"/>
          </p:cNvPicPr>
          <p:nvPr/>
        </p:nvPicPr>
        <p:blipFill>
          <a:blip r:embed="rId5"/>
          <a:srcRect/>
          <a:stretch/>
        </p:blipFill>
        <p:spPr bwMode="auto">
          <a:xfrm>
            <a:off x="2925363" y="2103961"/>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5BF1372E-8460-8552-5C08-77578153949B}"/>
              </a:ext>
            </a:extLst>
          </p:cNvPr>
          <p:cNvSpPr txBox="1"/>
          <p:nvPr/>
        </p:nvSpPr>
        <p:spPr>
          <a:xfrm>
            <a:off x="130215" y="2269489"/>
            <a:ext cx="3427523" cy="2031325"/>
          </a:xfrm>
          <a:prstGeom prst="rect">
            <a:avLst/>
          </a:prstGeom>
          <a:noFill/>
        </p:spPr>
        <p:txBody>
          <a:bodyPr wrap="square">
            <a:spAutoFit/>
          </a:bodyPr>
          <a:lstStyle/>
          <a:p>
            <a:r>
              <a:rPr lang="pt-BR" sz="1800" dirty="0">
                <a:solidFill>
                  <a:srgbClr val="FF0000"/>
                </a:solidFill>
                <a:latin typeface="Fredoka" pitchFamily="2" charset="-79"/>
                <a:cs typeface="Fredoka" pitchFamily="2" charset="-79"/>
              </a:rPr>
              <a:t>Aplicações empresariais</a:t>
            </a:r>
          </a:p>
          <a:p>
            <a:endParaRPr lang="pt-BR" dirty="0">
              <a:solidFill>
                <a:schemeClr val="accent6"/>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Amazon Connect</a:t>
            </a:r>
          </a:p>
          <a:p>
            <a:r>
              <a:rPr lang="pt-BR" dirty="0">
                <a:solidFill>
                  <a:srgbClr val="FFFFFF"/>
                </a:solidFill>
                <a:latin typeface="Fredoka" pitchFamily="2" charset="-79"/>
                <a:cs typeface="Fredoka" pitchFamily="2" charset="-79"/>
              </a:rPr>
              <a:t>Amazon SES</a:t>
            </a: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p:txBody>
      </p:sp>
      <p:sp>
        <p:nvSpPr>
          <p:cNvPr id="15" name="Retângulo 14">
            <a:extLst>
              <a:ext uri="{FF2B5EF4-FFF2-40B4-BE49-F238E27FC236}">
                <a16:creationId xmlns:a16="http://schemas.microsoft.com/office/drawing/2014/main" id="{F410A858-95BB-972D-2733-0E5EF75FD632}"/>
              </a:ext>
            </a:extLst>
          </p:cNvPr>
          <p:cNvSpPr/>
          <p:nvPr/>
        </p:nvSpPr>
        <p:spPr>
          <a:xfrm>
            <a:off x="126490" y="3665275"/>
            <a:ext cx="3927736" cy="3063445"/>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CE3FAF73-E5E4-215E-7F88-5685280C8823}"/>
              </a:ext>
            </a:extLst>
          </p:cNvPr>
          <p:cNvSpPr txBox="1"/>
          <p:nvPr/>
        </p:nvSpPr>
        <p:spPr>
          <a:xfrm>
            <a:off x="167823" y="3739147"/>
            <a:ext cx="3181348" cy="2585323"/>
          </a:xfrm>
          <a:prstGeom prst="rect">
            <a:avLst/>
          </a:prstGeom>
          <a:noFill/>
        </p:spPr>
        <p:txBody>
          <a:bodyPr wrap="square">
            <a:spAutoFit/>
          </a:bodyPr>
          <a:lstStyle/>
          <a:p>
            <a:r>
              <a:rPr lang="pt-BR" dirty="0">
                <a:solidFill>
                  <a:srgbClr val="49A88E"/>
                </a:solidFill>
                <a:latin typeface="Fredoka" pitchFamily="2" charset="-79"/>
                <a:cs typeface="Fredoka" pitchFamily="2" charset="-79"/>
              </a:rPr>
              <a:t>Usuário Final</a:t>
            </a:r>
            <a:endParaRPr lang="pt-BR" sz="1800" dirty="0">
              <a:solidFill>
                <a:srgbClr val="49A88E"/>
              </a:solidFill>
              <a:latin typeface="Fredoka" pitchFamily="2" charset="-79"/>
              <a:cs typeface="Fredoka" pitchFamily="2" charset="-79"/>
            </a:endParaRPr>
          </a:p>
          <a:p>
            <a:endParaRPr lang="pt-BR" dirty="0">
              <a:solidFill>
                <a:schemeClr val="accent6"/>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Amazon AppStream 2.0</a:t>
            </a:r>
          </a:p>
          <a:p>
            <a:r>
              <a:rPr lang="pt-BR" dirty="0">
                <a:solidFill>
                  <a:srgbClr val="FFFFFF"/>
                </a:solidFill>
                <a:latin typeface="Fredoka" pitchFamily="2" charset="-79"/>
                <a:cs typeface="Fredoka" pitchFamily="2" charset="-79"/>
              </a:rPr>
              <a:t>Amazon Workspaces</a:t>
            </a:r>
          </a:p>
          <a:p>
            <a:r>
              <a:rPr lang="pt-BR" dirty="0">
                <a:solidFill>
                  <a:srgbClr val="FFFFFF"/>
                </a:solidFill>
                <a:latin typeface="Fredoka" pitchFamily="2" charset="-79"/>
                <a:cs typeface="Fredoka" pitchFamily="2" charset="-79"/>
              </a:rPr>
              <a:t>Amazon Workspaces web</a:t>
            </a: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p:txBody>
      </p:sp>
      <p:pic>
        <p:nvPicPr>
          <p:cNvPr id="17" name="Picture 4">
            <a:extLst>
              <a:ext uri="{FF2B5EF4-FFF2-40B4-BE49-F238E27FC236}">
                <a16:creationId xmlns:a16="http://schemas.microsoft.com/office/drawing/2014/main" id="{B031F49F-768E-DB5E-B29C-CC794F297F01}"/>
              </a:ext>
            </a:extLst>
          </p:cNvPr>
          <p:cNvPicPr>
            <a:picLocks noChangeAspect="1" noChangeArrowheads="1"/>
          </p:cNvPicPr>
          <p:nvPr/>
        </p:nvPicPr>
        <p:blipFill>
          <a:blip r:embed="rId6"/>
          <a:srcRect/>
          <a:stretch/>
        </p:blipFill>
        <p:spPr bwMode="auto">
          <a:xfrm>
            <a:off x="2925363" y="3548663"/>
            <a:ext cx="1257300"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547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87D3A-9DF5-7F63-BEBA-02EB493B6FF2}"/>
              </a:ext>
            </a:extLst>
          </p:cNvPr>
          <p:cNvSpPr>
            <a:spLocks noGrp="1"/>
          </p:cNvSpPr>
          <p:nvPr>
            <p:ph type="title"/>
          </p:nvPr>
        </p:nvSpPr>
        <p:spPr>
          <a:xfrm>
            <a:off x="893514" y="61572"/>
            <a:ext cx="4455695" cy="1325563"/>
          </a:xfrm>
        </p:spPr>
        <p:txBody>
          <a:bodyPr>
            <a:normAutofit/>
          </a:bodyPr>
          <a:lstStyle/>
          <a:p>
            <a:r>
              <a:rPr lang="pt-BR" sz="3200" dirty="0">
                <a:solidFill>
                  <a:schemeClr val="accent4"/>
                </a:solidFill>
                <a:latin typeface="Fredoka" pitchFamily="2" charset="-79"/>
                <a:cs typeface="Fredoka" pitchFamily="2" charset="-79"/>
              </a:rPr>
              <a:t>MÁQUINAS VIRTUAIS</a:t>
            </a:r>
          </a:p>
        </p:txBody>
      </p:sp>
      <p:sp>
        <p:nvSpPr>
          <p:cNvPr id="3" name="Espaço Reservado para Conteúdo 2">
            <a:extLst>
              <a:ext uri="{FF2B5EF4-FFF2-40B4-BE49-F238E27FC236}">
                <a16:creationId xmlns:a16="http://schemas.microsoft.com/office/drawing/2014/main" id="{62A48ABD-946E-5E02-16AC-873FA977C89D}"/>
              </a:ext>
            </a:extLst>
          </p:cNvPr>
          <p:cNvSpPr>
            <a:spLocks noGrp="1"/>
          </p:cNvSpPr>
          <p:nvPr>
            <p:ph idx="1"/>
          </p:nvPr>
        </p:nvSpPr>
        <p:spPr>
          <a:xfrm>
            <a:off x="838200" y="1825625"/>
            <a:ext cx="10515600" cy="474230"/>
          </a:xfrm>
        </p:spPr>
        <p:txBody>
          <a:bodyPr>
            <a:normAutofit/>
          </a:bodyPr>
          <a:lstStyle/>
          <a:p>
            <a:pPr marL="0" indent="0">
              <a:buNone/>
            </a:pPr>
            <a:r>
              <a:rPr lang="pt-BR" sz="2400" dirty="0">
                <a:solidFill>
                  <a:srgbClr val="FFFFFF"/>
                </a:solidFill>
                <a:latin typeface="Fredoka" pitchFamily="2" charset="-79"/>
                <a:cs typeface="Fredoka" pitchFamily="2" charset="-79"/>
              </a:rPr>
              <a:t>Uma máquina virtual (VM) é um </a:t>
            </a:r>
            <a:r>
              <a:rPr lang="pt-BR" sz="2400" dirty="0">
                <a:solidFill>
                  <a:schemeClr val="accent2"/>
                </a:solidFill>
                <a:latin typeface="Fredoka" pitchFamily="2" charset="-79"/>
                <a:cs typeface="Fredoka" pitchFamily="2" charset="-79"/>
              </a:rPr>
              <a:t>computador baseado em software</a:t>
            </a:r>
          </a:p>
          <a:p>
            <a:pPr marL="0" indent="0">
              <a:buNone/>
            </a:pPr>
            <a:endParaRPr lang="pt-BR" sz="2400" dirty="0">
              <a:latin typeface="Comic Sans MS" panose="030F0702030302020204" pitchFamily="66" charset="0"/>
            </a:endParaRPr>
          </a:p>
          <a:p>
            <a:pPr marL="0" indent="0">
              <a:buNone/>
            </a:pPr>
            <a:endParaRPr lang="pt-BR" sz="2400" dirty="0">
              <a:latin typeface="Comic Sans MS" panose="030F0702030302020204" pitchFamily="66" charset="0"/>
            </a:endParaRPr>
          </a:p>
          <a:p>
            <a:pPr marL="0" indent="0">
              <a:buNone/>
            </a:pPr>
            <a:endParaRPr lang="pt-BR" sz="2400" dirty="0">
              <a:latin typeface="Comic Sans MS" panose="030F0702030302020204" pitchFamily="66" charset="0"/>
            </a:endParaRPr>
          </a:p>
          <a:p>
            <a:pPr marL="0" indent="0">
              <a:buNone/>
            </a:pPr>
            <a:endParaRPr lang="pt-BR" sz="2400" dirty="0">
              <a:latin typeface="Comic Sans MS" panose="030F0702030302020204" pitchFamily="66" charset="0"/>
            </a:endParaRPr>
          </a:p>
        </p:txBody>
      </p:sp>
      <p:sp>
        <p:nvSpPr>
          <p:cNvPr id="4" name="CaixaDeTexto 3">
            <a:extLst>
              <a:ext uri="{FF2B5EF4-FFF2-40B4-BE49-F238E27FC236}">
                <a16:creationId xmlns:a16="http://schemas.microsoft.com/office/drawing/2014/main" id="{1E9012C9-D6D2-D07F-8C1A-6E7618440C89}"/>
              </a:ext>
            </a:extLst>
          </p:cNvPr>
          <p:cNvSpPr txBox="1"/>
          <p:nvPr/>
        </p:nvSpPr>
        <p:spPr>
          <a:xfrm>
            <a:off x="6096000" y="2551837"/>
            <a:ext cx="6012873" cy="3416320"/>
          </a:xfrm>
          <a:prstGeom prst="rect">
            <a:avLst/>
          </a:prstGeom>
          <a:noFill/>
        </p:spPr>
        <p:txBody>
          <a:bodyPr wrap="square" rtlCol="0">
            <a:spAutoFit/>
          </a:bodyPr>
          <a:lstStyle/>
          <a:p>
            <a:r>
              <a:rPr lang="pt-BR" dirty="0">
                <a:solidFill>
                  <a:srgbClr val="FFFFFF"/>
                </a:solidFill>
                <a:latin typeface="Fredoka" pitchFamily="2" charset="-79"/>
                <a:cs typeface="Fredoka" pitchFamily="2" charset="-79"/>
              </a:rPr>
              <a:t>Uma VM é executada em um computador físico, que é chamado de </a:t>
            </a:r>
            <a:r>
              <a:rPr lang="pt-BR" dirty="0">
                <a:solidFill>
                  <a:schemeClr val="accent4"/>
                </a:solidFill>
                <a:latin typeface="Fredoka" pitchFamily="2" charset="-79"/>
                <a:cs typeface="Fredoka" pitchFamily="2" charset="-79"/>
              </a:rPr>
              <a:t>host</a:t>
            </a:r>
          </a:p>
          <a:p>
            <a:endParaRPr lang="pt-BR" dirty="0">
              <a:latin typeface="Fredoka" pitchFamily="2" charset="-79"/>
              <a:cs typeface="Fredoka" pitchFamily="2" charset="-79"/>
            </a:endParaRPr>
          </a:p>
          <a:p>
            <a:r>
              <a:rPr lang="pt-BR" dirty="0">
                <a:solidFill>
                  <a:srgbClr val="FFFFFF"/>
                </a:solidFill>
                <a:latin typeface="Fredoka" pitchFamily="2" charset="-79"/>
                <a:cs typeface="Fredoka" pitchFamily="2" charset="-79"/>
              </a:rPr>
              <a:t>Uma camada de software, que é chamada de </a:t>
            </a:r>
            <a:r>
              <a:rPr lang="pt-BR" dirty="0">
                <a:solidFill>
                  <a:schemeClr val="accent4"/>
                </a:solidFill>
                <a:latin typeface="Fredoka" pitchFamily="2" charset="-79"/>
                <a:cs typeface="Fredoka" pitchFamily="2" charset="-79"/>
              </a:rPr>
              <a:t>hypervisor</a:t>
            </a:r>
            <a:r>
              <a:rPr lang="pt-BR" dirty="0">
                <a:solidFill>
                  <a:srgbClr val="FFFFFF"/>
                </a:solidFill>
                <a:latin typeface="Fredoka" pitchFamily="2" charset="-79"/>
                <a:cs typeface="Fredoka" pitchFamily="2" charset="-79"/>
              </a:rPr>
              <a:t>, fornece acesso aos recursos do computador físico (CPU, memória, disco, rede)</a:t>
            </a:r>
          </a:p>
          <a:p>
            <a:endParaRPr lang="pt-BR" dirty="0">
              <a:latin typeface="Fredoka" pitchFamily="2" charset="-79"/>
              <a:cs typeface="Fredoka" pitchFamily="2" charset="-79"/>
            </a:endParaRPr>
          </a:p>
          <a:p>
            <a:endParaRPr lang="pt-BR" dirty="0">
              <a:latin typeface="Fredoka" pitchFamily="2" charset="-79"/>
              <a:cs typeface="Fredoka" pitchFamily="2" charset="-79"/>
            </a:endParaRPr>
          </a:p>
          <a:p>
            <a:r>
              <a:rPr lang="pt-BR" dirty="0">
                <a:solidFill>
                  <a:srgbClr val="FFFFFF"/>
                </a:solidFill>
                <a:latin typeface="Fredoka" pitchFamily="2" charset="-79"/>
                <a:cs typeface="Fredoka" pitchFamily="2" charset="-79"/>
              </a:rPr>
              <a:t>A VM executa </a:t>
            </a:r>
            <a:r>
              <a:rPr lang="pt-BR" dirty="0">
                <a:solidFill>
                  <a:schemeClr val="accent4"/>
                </a:solidFill>
                <a:latin typeface="Fredoka" pitchFamily="2" charset="-79"/>
                <a:cs typeface="Fredoka" pitchFamily="2" charset="-79"/>
              </a:rPr>
              <a:t>seu próprio sistema operacional </a:t>
            </a:r>
            <a:r>
              <a:rPr lang="pt-BR" dirty="0">
                <a:solidFill>
                  <a:srgbClr val="FFFFFF"/>
                </a:solidFill>
                <a:latin typeface="Fredoka" pitchFamily="2" charset="-79"/>
                <a:cs typeface="Fredoka" pitchFamily="2" charset="-79"/>
              </a:rPr>
              <a:t>e interage com os host por meio do hypervisor </a:t>
            </a:r>
          </a:p>
          <a:p>
            <a:endParaRPr lang="pt-BR" dirty="0">
              <a:latin typeface="Fredoka" pitchFamily="2" charset="-79"/>
              <a:cs typeface="Fredoka" pitchFamily="2" charset="-79"/>
            </a:endParaRPr>
          </a:p>
          <a:p>
            <a:r>
              <a:rPr lang="pt-BR" dirty="0">
                <a:solidFill>
                  <a:schemeClr val="accent4"/>
                </a:solidFill>
                <a:latin typeface="Fredoka" pitchFamily="2" charset="-79"/>
                <a:cs typeface="Fredoka" pitchFamily="2" charset="-79"/>
              </a:rPr>
              <a:t>Várias VMs </a:t>
            </a:r>
            <a:r>
              <a:rPr lang="pt-BR" dirty="0">
                <a:solidFill>
                  <a:srgbClr val="FFFFFF"/>
                </a:solidFill>
                <a:latin typeface="Fredoka" pitchFamily="2" charset="-79"/>
                <a:cs typeface="Fredoka" pitchFamily="2" charset="-79"/>
              </a:rPr>
              <a:t>podem ser provisionadas em único host</a:t>
            </a:r>
          </a:p>
        </p:txBody>
      </p:sp>
      <p:grpSp>
        <p:nvGrpSpPr>
          <p:cNvPr id="15" name="Agrupar 14">
            <a:extLst>
              <a:ext uri="{FF2B5EF4-FFF2-40B4-BE49-F238E27FC236}">
                <a16:creationId xmlns:a16="http://schemas.microsoft.com/office/drawing/2014/main" id="{500BDC76-A73E-756A-6024-5D089E79193A}"/>
              </a:ext>
            </a:extLst>
          </p:cNvPr>
          <p:cNvGrpSpPr/>
          <p:nvPr/>
        </p:nvGrpSpPr>
        <p:grpSpPr>
          <a:xfrm>
            <a:off x="1763815" y="3239814"/>
            <a:ext cx="3932729" cy="2140874"/>
            <a:chOff x="1529394" y="3726873"/>
            <a:chExt cx="3932729" cy="2140874"/>
          </a:xfrm>
        </p:grpSpPr>
        <p:sp>
          <p:nvSpPr>
            <p:cNvPr id="5" name="Retângulo 4">
              <a:extLst>
                <a:ext uri="{FF2B5EF4-FFF2-40B4-BE49-F238E27FC236}">
                  <a16:creationId xmlns:a16="http://schemas.microsoft.com/office/drawing/2014/main" id="{6B17799F-C036-1994-4685-48804F6FB58E}"/>
                </a:ext>
              </a:extLst>
            </p:cNvPr>
            <p:cNvSpPr/>
            <p:nvPr/>
          </p:nvSpPr>
          <p:spPr>
            <a:xfrm>
              <a:off x="1529394" y="3726873"/>
              <a:ext cx="3932729" cy="21236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tângulo 5">
              <a:extLst>
                <a:ext uri="{FF2B5EF4-FFF2-40B4-BE49-F238E27FC236}">
                  <a16:creationId xmlns:a16="http://schemas.microsoft.com/office/drawing/2014/main" id="{368FAD76-B9D5-F795-253C-A7540FC21AF9}"/>
                </a:ext>
              </a:extLst>
            </p:cNvPr>
            <p:cNvSpPr/>
            <p:nvPr/>
          </p:nvSpPr>
          <p:spPr>
            <a:xfrm>
              <a:off x="1642629" y="3934691"/>
              <a:ext cx="1205345" cy="1066800"/>
            </a:xfrm>
            <a:prstGeom prst="rect">
              <a:avLst/>
            </a:prstGeom>
            <a:solidFill>
              <a:srgbClr val="2BBB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VM1</a:t>
              </a:r>
            </a:p>
            <a:p>
              <a:pPr algn="ctr"/>
              <a:r>
                <a:rPr lang="pt-BR" dirty="0"/>
                <a:t>(Linux)</a:t>
              </a:r>
            </a:p>
          </p:txBody>
        </p:sp>
        <p:sp>
          <p:nvSpPr>
            <p:cNvPr id="7" name="Retângulo 6">
              <a:extLst>
                <a:ext uri="{FF2B5EF4-FFF2-40B4-BE49-F238E27FC236}">
                  <a16:creationId xmlns:a16="http://schemas.microsoft.com/office/drawing/2014/main" id="{1D4168A9-8D55-8B25-67A8-D3DC834D8B05}"/>
                </a:ext>
              </a:extLst>
            </p:cNvPr>
            <p:cNvSpPr/>
            <p:nvPr/>
          </p:nvSpPr>
          <p:spPr>
            <a:xfrm>
              <a:off x="2886941" y="3934691"/>
              <a:ext cx="1205345" cy="1066800"/>
            </a:xfrm>
            <a:prstGeom prst="rect">
              <a:avLst/>
            </a:prstGeom>
            <a:solidFill>
              <a:srgbClr val="2BBB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VM2</a:t>
              </a:r>
            </a:p>
            <a:p>
              <a:pPr algn="ctr"/>
              <a:r>
                <a:rPr lang="pt-BR" dirty="0"/>
                <a:t>(Windows)</a:t>
              </a:r>
            </a:p>
          </p:txBody>
        </p:sp>
        <p:sp>
          <p:nvSpPr>
            <p:cNvPr id="8" name="Retângulo 7">
              <a:extLst>
                <a:ext uri="{FF2B5EF4-FFF2-40B4-BE49-F238E27FC236}">
                  <a16:creationId xmlns:a16="http://schemas.microsoft.com/office/drawing/2014/main" id="{171922F6-83BA-287C-2EB6-F15D61351DD2}"/>
                </a:ext>
              </a:extLst>
            </p:cNvPr>
            <p:cNvSpPr/>
            <p:nvPr/>
          </p:nvSpPr>
          <p:spPr>
            <a:xfrm>
              <a:off x="4131253" y="3934691"/>
              <a:ext cx="1205345" cy="1066800"/>
            </a:xfrm>
            <a:prstGeom prst="rect">
              <a:avLst/>
            </a:prstGeom>
            <a:solidFill>
              <a:srgbClr val="2BBB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VM3</a:t>
              </a:r>
            </a:p>
            <a:p>
              <a:pPr algn="ctr"/>
              <a:r>
                <a:rPr lang="pt-BR" dirty="0"/>
                <a:t>(MacOS)</a:t>
              </a:r>
            </a:p>
          </p:txBody>
        </p:sp>
        <p:sp>
          <p:nvSpPr>
            <p:cNvPr id="9" name="Retângulo 8">
              <a:extLst>
                <a:ext uri="{FF2B5EF4-FFF2-40B4-BE49-F238E27FC236}">
                  <a16:creationId xmlns:a16="http://schemas.microsoft.com/office/drawing/2014/main" id="{07088CAB-4999-3EC3-D62D-1789D651EE77}"/>
                </a:ext>
              </a:extLst>
            </p:cNvPr>
            <p:cNvSpPr/>
            <p:nvPr/>
          </p:nvSpPr>
          <p:spPr>
            <a:xfrm>
              <a:off x="1589374" y="3796145"/>
              <a:ext cx="3800477" cy="168216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tângulo 9">
              <a:extLst>
                <a:ext uri="{FF2B5EF4-FFF2-40B4-BE49-F238E27FC236}">
                  <a16:creationId xmlns:a16="http://schemas.microsoft.com/office/drawing/2014/main" id="{8ECE1080-E48C-47D0-283F-AF76BB00BDFD}"/>
                </a:ext>
              </a:extLst>
            </p:cNvPr>
            <p:cNvSpPr/>
            <p:nvPr/>
          </p:nvSpPr>
          <p:spPr>
            <a:xfrm>
              <a:off x="1642629" y="5114166"/>
              <a:ext cx="3693969" cy="291314"/>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Hypervisor</a:t>
              </a:r>
            </a:p>
          </p:txBody>
        </p:sp>
        <p:sp>
          <p:nvSpPr>
            <p:cNvPr id="11" name="CaixaDeTexto 10">
              <a:extLst>
                <a:ext uri="{FF2B5EF4-FFF2-40B4-BE49-F238E27FC236}">
                  <a16:creationId xmlns:a16="http://schemas.microsoft.com/office/drawing/2014/main" id="{BE5C7F8C-D587-CBBD-5518-E7EF9A2F51C0}"/>
                </a:ext>
              </a:extLst>
            </p:cNvPr>
            <p:cNvSpPr txBox="1"/>
            <p:nvPr/>
          </p:nvSpPr>
          <p:spPr>
            <a:xfrm>
              <a:off x="3140798" y="5498415"/>
              <a:ext cx="697627" cy="369332"/>
            </a:xfrm>
            <a:prstGeom prst="rect">
              <a:avLst/>
            </a:prstGeom>
            <a:noFill/>
          </p:spPr>
          <p:txBody>
            <a:bodyPr wrap="none" rtlCol="0">
              <a:spAutoFit/>
            </a:bodyPr>
            <a:lstStyle/>
            <a:p>
              <a:r>
                <a:rPr lang="pt-BR" dirty="0">
                  <a:solidFill>
                    <a:srgbClr val="FFFFFF"/>
                  </a:solidFill>
                </a:rPr>
                <a:t>HOST</a:t>
              </a:r>
            </a:p>
          </p:txBody>
        </p:sp>
      </p:grpSp>
      <p:sp>
        <p:nvSpPr>
          <p:cNvPr id="12" name="Espaço Reservado para Conteúdo 2">
            <a:extLst>
              <a:ext uri="{FF2B5EF4-FFF2-40B4-BE49-F238E27FC236}">
                <a16:creationId xmlns:a16="http://schemas.microsoft.com/office/drawing/2014/main" id="{183F2396-B442-B695-3B9B-591EF8D1FF99}"/>
              </a:ext>
            </a:extLst>
          </p:cNvPr>
          <p:cNvSpPr txBox="1">
            <a:spLocks/>
          </p:cNvSpPr>
          <p:nvPr/>
        </p:nvSpPr>
        <p:spPr>
          <a:xfrm>
            <a:off x="104846" y="6214579"/>
            <a:ext cx="12087154" cy="614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Font typeface="Arial" panose="020B0604020202020204" pitchFamily="34" charset="0"/>
              <a:buNone/>
            </a:pPr>
            <a:r>
              <a:rPr lang="pt-BR" sz="1600" dirty="0">
                <a:solidFill>
                  <a:srgbClr val="FFFFFF"/>
                </a:solidFill>
                <a:latin typeface="Fredoka" pitchFamily="2" charset="-79"/>
                <a:cs typeface="Fredoka" pitchFamily="2" charset="-79"/>
              </a:rPr>
              <a:t>A</a:t>
            </a:r>
            <a:r>
              <a:rPr lang="pt-BR" sz="1600" dirty="0">
                <a:latin typeface="Fredoka" pitchFamily="2" charset="-79"/>
                <a:cs typeface="Fredoka" pitchFamily="2" charset="-79"/>
              </a:rPr>
              <a:t> </a:t>
            </a:r>
            <a:r>
              <a:rPr lang="pt-BR" sz="1600" dirty="0">
                <a:solidFill>
                  <a:schemeClr val="accent4"/>
                </a:solidFill>
                <a:latin typeface="Fredoka" pitchFamily="2" charset="-79"/>
                <a:cs typeface="Fredoka" pitchFamily="2" charset="-79"/>
              </a:rPr>
              <a:t>virtualização</a:t>
            </a:r>
            <a:r>
              <a:rPr lang="pt-BR" sz="1600" dirty="0">
                <a:latin typeface="Fredoka" pitchFamily="2" charset="-79"/>
                <a:cs typeface="Fredoka" pitchFamily="2" charset="-79"/>
              </a:rPr>
              <a:t> </a:t>
            </a:r>
            <a:r>
              <a:rPr lang="pt-BR" sz="1600" dirty="0">
                <a:solidFill>
                  <a:srgbClr val="FFFFFF"/>
                </a:solidFill>
                <a:latin typeface="Fredoka" pitchFamily="2" charset="-79"/>
                <a:cs typeface="Fredoka" pitchFamily="2" charset="-79"/>
              </a:rPr>
              <a:t>permite criar várias VMs, cada uma com sistema operacional e aplicativos próprios em uma única máquina física</a:t>
            </a:r>
            <a:endParaRPr lang="pt-BR" sz="2400" dirty="0">
              <a:solidFill>
                <a:srgbClr val="FFFFFF"/>
              </a:solidFill>
              <a:latin typeface="Fredoka" pitchFamily="2" charset="-79"/>
              <a:cs typeface="Fredoka" pitchFamily="2" charset="-79"/>
            </a:endParaRPr>
          </a:p>
        </p:txBody>
      </p:sp>
      <p:pic>
        <p:nvPicPr>
          <p:cNvPr id="14" name="Picture 6" descr="Pc - Free computer icons">
            <a:extLst>
              <a:ext uri="{FF2B5EF4-FFF2-40B4-BE49-F238E27FC236}">
                <a16:creationId xmlns:a16="http://schemas.microsoft.com/office/drawing/2014/main" id="{560F91FE-8337-55A8-FEE9-31473E5A3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46" y="4412014"/>
            <a:ext cx="1012814" cy="101281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ector de Seta Reta 16">
            <a:extLst>
              <a:ext uri="{FF2B5EF4-FFF2-40B4-BE49-F238E27FC236}">
                <a16:creationId xmlns:a16="http://schemas.microsoft.com/office/drawing/2014/main" id="{FAC5D542-4D60-7E07-B557-579F84F7F076}"/>
              </a:ext>
            </a:extLst>
          </p:cNvPr>
          <p:cNvCxnSpPr/>
          <p:nvPr/>
        </p:nvCxnSpPr>
        <p:spPr>
          <a:xfrm>
            <a:off x="1227551" y="4788072"/>
            <a:ext cx="438411" cy="0"/>
          </a:xfrm>
          <a:prstGeom prst="straightConnector1">
            <a:avLst/>
          </a:prstGeom>
          <a:ln w="38100" cap="flat" cmpd="sng" algn="ctr">
            <a:solidFill>
              <a:srgbClr val="FFFF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17976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F142BCCE-B19B-F2CE-7FEC-2557CA6D7C23}"/>
              </a:ext>
            </a:extLst>
          </p:cNvPr>
          <p:cNvSpPr/>
          <p:nvPr/>
        </p:nvSpPr>
        <p:spPr>
          <a:xfrm>
            <a:off x="4284801" y="667166"/>
            <a:ext cx="2638286" cy="244691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3" name="Picture 46" descr="Caso de Sucesso: Grupo Boticário avança na sua transformação digital com  treinamentos AWS - Open Innovation">
            <a:extLst>
              <a:ext uri="{FF2B5EF4-FFF2-40B4-BE49-F238E27FC236}">
                <a16:creationId xmlns:a16="http://schemas.microsoft.com/office/drawing/2014/main" id="{6A4FC38D-CDB8-3E7B-802B-58A890F31A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41"/>
          <a:stretch/>
        </p:blipFill>
        <p:spPr bwMode="auto">
          <a:xfrm>
            <a:off x="644524" y="675196"/>
            <a:ext cx="3640277" cy="2446915"/>
          </a:xfrm>
          <a:prstGeom prst="rect">
            <a:avLst/>
          </a:prstGeom>
          <a:extLst>
            <a:ext uri="{909E8E84-426E-40DD-AFC4-6F175D3DCCD1}">
              <a14:hiddenFill xmlns:a14="http://schemas.microsoft.com/office/drawing/2010/main">
                <a:solidFill>
                  <a:srgbClr val="FFFFFF"/>
                </a:solidFill>
              </a14:hiddenFill>
            </a:ext>
          </a:extLst>
        </p:spPr>
      </p:pic>
      <p:pic>
        <p:nvPicPr>
          <p:cNvPr id="6148" name="Picture 4" descr="Delivery de Comida e Mercado - iFood">
            <a:extLst>
              <a:ext uri="{FF2B5EF4-FFF2-40B4-BE49-F238E27FC236}">
                <a16:creationId xmlns:a16="http://schemas.microsoft.com/office/drawing/2014/main" id="{84A19FED-6F6B-1D2B-894A-6A04B3005C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1"/>
          <a:stretch/>
        </p:blipFill>
        <p:spPr bwMode="auto">
          <a:xfrm>
            <a:off x="6923087" y="673099"/>
            <a:ext cx="2208786" cy="2500116"/>
          </a:xfrm>
          <a:prstGeom prst="rect">
            <a:avLst/>
          </a:prstGeom>
          <a:extLst>
            <a:ext uri="{909E8E84-426E-40DD-AFC4-6F175D3DCCD1}">
              <a14:hiddenFill xmlns:a14="http://schemas.microsoft.com/office/drawing/2010/main">
                <a:solidFill>
                  <a:srgbClr val="FFFFFF"/>
                </a:solidFill>
              </a14:hiddenFill>
            </a:ext>
          </a:extLst>
        </p:spPr>
      </p:pic>
      <p:pic>
        <p:nvPicPr>
          <p:cNvPr id="14" name="Picture 48" descr="PicPay - PicPay updated their profile picture. | Facebook">
            <a:extLst>
              <a:ext uri="{FF2B5EF4-FFF2-40B4-BE49-F238E27FC236}">
                <a16:creationId xmlns:a16="http://schemas.microsoft.com/office/drawing/2014/main" id="{30FD68C7-7B53-16B4-7AE0-4A634B025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1874" y="673100"/>
            <a:ext cx="2415602" cy="2440981"/>
          </a:xfrm>
          <a:prstGeom prst="rect">
            <a:avLst/>
          </a:prstGeom>
          <a:extLst>
            <a:ext uri="{909E8E84-426E-40DD-AFC4-6F175D3DCCD1}">
              <a14:hiddenFill xmlns:a14="http://schemas.microsoft.com/office/drawing/2010/main">
                <a:solidFill>
                  <a:srgbClr val="FFFFFF"/>
                </a:solidFill>
              </a14:hiddenFill>
            </a:ext>
          </a:extLst>
        </p:spPr>
      </p:pic>
      <p:pic>
        <p:nvPicPr>
          <p:cNvPr id="6146" name="Picture 2" descr="About Netflix - Arquivos de mídia">
            <a:extLst>
              <a:ext uri="{FF2B5EF4-FFF2-40B4-BE49-F238E27FC236}">
                <a16:creationId xmlns:a16="http://schemas.microsoft.com/office/drawing/2014/main" id="{6152C846-5F31-EE65-1AE1-A459BF92F48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 b="1"/>
          <a:stretch/>
        </p:blipFill>
        <p:spPr bwMode="auto">
          <a:xfrm>
            <a:off x="3784600" y="3114081"/>
            <a:ext cx="3146854" cy="3020501"/>
          </a:xfrm>
          <a:prstGeom prst="rect">
            <a:avLst/>
          </a:prstGeom>
          <a:extLst>
            <a:ext uri="{909E8E84-426E-40DD-AFC4-6F175D3DCCD1}">
              <a14:hiddenFill xmlns:a14="http://schemas.microsoft.com/office/drawing/2010/main">
                <a:solidFill>
                  <a:srgbClr val="FFFFFF"/>
                </a:solidFill>
              </a14:hiddenFill>
            </a:ext>
          </a:extLst>
        </p:spPr>
      </p:pic>
      <p:pic>
        <p:nvPicPr>
          <p:cNvPr id="9" name="Picture 38" descr="Mercado Livre: a estratégia de sucesso do marketplace">
            <a:extLst>
              <a:ext uri="{FF2B5EF4-FFF2-40B4-BE49-F238E27FC236}">
                <a16:creationId xmlns:a16="http://schemas.microsoft.com/office/drawing/2014/main" id="{A7A3F3E6-F3CE-C953-B989-5C75342C23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660"/>
          <a:stretch/>
        </p:blipFill>
        <p:spPr bwMode="auto">
          <a:xfrm>
            <a:off x="6923088" y="3114081"/>
            <a:ext cx="4624388" cy="3020501"/>
          </a:xfrm>
          <a:prstGeom prst="rect">
            <a:avLst/>
          </a:prstGeom>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652F35FE-3869-69DB-27A3-B48CB364D7B6}"/>
              </a:ext>
            </a:extLst>
          </p:cNvPr>
          <p:cNvSpPr txBox="1"/>
          <p:nvPr/>
        </p:nvSpPr>
        <p:spPr>
          <a:xfrm>
            <a:off x="765716" y="6314119"/>
            <a:ext cx="10660567" cy="400110"/>
          </a:xfrm>
          <a:prstGeom prst="rect">
            <a:avLst/>
          </a:prstGeom>
          <a:noFill/>
        </p:spPr>
        <p:txBody>
          <a:bodyPr wrap="square">
            <a:spAutoFit/>
          </a:bodyPr>
          <a:lstStyle/>
          <a:p>
            <a:r>
              <a:rPr lang="pt-BR" sz="2000" dirty="0">
                <a:solidFill>
                  <a:srgbClr val="FFFFFF"/>
                </a:solidFill>
                <a:latin typeface="Fredoka" pitchFamily="2" charset="-79"/>
                <a:cs typeface="Fredoka" pitchFamily="2" charset="-79"/>
              </a:rPr>
              <a:t>E esses serviços, precisam de recursos de tecnologia pra existirem, não é nada abstrato</a:t>
            </a:r>
          </a:p>
        </p:txBody>
      </p:sp>
      <p:pic>
        <p:nvPicPr>
          <p:cNvPr id="3076" name="Picture 4" descr="upload.wikimedia.org/wikipedia/commons/thumb/1/19/...">
            <a:extLst>
              <a:ext uri="{FF2B5EF4-FFF2-40B4-BE49-F238E27FC236}">
                <a16:creationId xmlns:a16="http://schemas.microsoft.com/office/drawing/2014/main" id="{C2D3E137-18E8-8ECA-9FA0-11217B12FF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7484" y="673099"/>
            <a:ext cx="2266231" cy="226623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udo sobre Nubank - História e Notícias - Canaltech">
            <a:extLst>
              <a:ext uri="{FF2B5EF4-FFF2-40B4-BE49-F238E27FC236}">
                <a16:creationId xmlns:a16="http://schemas.microsoft.com/office/drawing/2014/main" id="{3E94505B-51D2-0288-E0CB-AFC3ACCE9EC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r="-52" b="1641"/>
          <a:stretch/>
        </p:blipFill>
        <p:spPr bwMode="auto">
          <a:xfrm>
            <a:off x="647698" y="3119437"/>
            <a:ext cx="3136901" cy="3015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575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lternar Processo 8">
            <a:extLst>
              <a:ext uri="{FF2B5EF4-FFF2-40B4-BE49-F238E27FC236}">
                <a16:creationId xmlns:a16="http://schemas.microsoft.com/office/drawing/2014/main" id="{F8776008-F355-10DE-7FFC-902C1A3DF9E1}"/>
              </a:ext>
            </a:extLst>
          </p:cNvPr>
          <p:cNvSpPr/>
          <p:nvPr/>
        </p:nvSpPr>
        <p:spPr>
          <a:xfrm>
            <a:off x="2804785" y="5396901"/>
            <a:ext cx="8029183" cy="951978"/>
          </a:xfrm>
          <a:prstGeom prst="flowChartAlternateProcess">
            <a:avLst/>
          </a:prstGeom>
          <a:solidFill>
            <a:srgbClr val="C6FB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Fredoka" pitchFamily="2" charset="-79"/>
                <a:cs typeface="Fredoka" pitchFamily="2" charset="-79"/>
              </a:rPr>
              <a:t>É possível </a:t>
            </a:r>
            <a:r>
              <a:rPr lang="pt-BR" dirty="0">
                <a:solidFill>
                  <a:srgbClr val="7030A0"/>
                </a:solidFill>
                <a:latin typeface="Fredoka" pitchFamily="2" charset="-79"/>
                <a:cs typeface="Fredoka" pitchFamily="2" charset="-79"/>
              </a:rPr>
              <a:t>copiar uma imagem de VM </a:t>
            </a:r>
            <a:r>
              <a:rPr lang="pt-BR" dirty="0">
                <a:solidFill>
                  <a:schemeClr val="tx1"/>
                </a:solidFill>
                <a:latin typeface="Fredoka" pitchFamily="2" charset="-79"/>
                <a:cs typeface="Fredoka" pitchFamily="2" charset="-79"/>
              </a:rPr>
              <a:t>no mesmo host físico ou </a:t>
            </a:r>
            <a:r>
              <a:rPr lang="pt-BR" dirty="0">
                <a:solidFill>
                  <a:srgbClr val="7030A0"/>
                </a:solidFill>
                <a:latin typeface="Fredoka" pitchFamily="2" charset="-79"/>
                <a:cs typeface="Fredoka" pitchFamily="2" charset="-79"/>
              </a:rPr>
              <a:t>movê-la</a:t>
            </a:r>
            <a:r>
              <a:rPr lang="pt-BR" dirty="0">
                <a:solidFill>
                  <a:schemeClr val="tx1"/>
                </a:solidFill>
                <a:latin typeface="Fredoka" pitchFamily="2" charset="-79"/>
                <a:cs typeface="Fredoka" pitchFamily="2" charset="-79"/>
              </a:rPr>
              <a:t> para outro host para duplicar o ambiente de computação da VM</a:t>
            </a:r>
          </a:p>
        </p:txBody>
      </p:sp>
      <p:sp>
        <p:nvSpPr>
          <p:cNvPr id="8" name="Alternar Processo 7">
            <a:extLst>
              <a:ext uri="{FF2B5EF4-FFF2-40B4-BE49-F238E27FC236}">
                <a16:creationId xmlns:a16="http://schemas.microsoft.com/office/drawing/2014/main" id="{2CC834EC-A8C3-EFB2-3E6D-CB6454F7FEEB}"/>
              </a:ext>
            </a:extLst>
          </p:cNvPr>
          <p:cNvSpPr/>
          <p:nvPr/>
        </p:nvSpPr>
        <p:spPr>
          <a:xfrm>
            <a:off x="2804785" y="3726547"/>
            <a:ext cx="8029184" cy="951978"/>
          </a:xfrm>
          <a:prstGeom prst="flowChartAlternateProcess">
            <a:avLst/>
          </a:prstGeom>
          <a:solidFill>
            <a:srgbClr val="C6DD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Fredoka" pitchFamily="2" charset="-79"/>
                <a:cs typeface="Fredoka" pitchFamily="2" charset="-79"/>
              </a:rPr>
              <a:t>A </a:t>
            </a:r>
            <a:r>
              <a:rPr lang="pt-BR" dirty="0">
                <a:solidFill>
                  <a:srgbClr val="7030A0"/>
                </a:solidFill>
                <a:latin typeface="Fredoka" pitchFamily="2" charset="-79"/>
                <a:cs typeface="Fredoka" pitchFamily="2" charset="-79"/>
              </a:rPr>
              <a:t>execução de várias VMs</a:t>
            </a:r>
            <a:r>
              <a:rPr lang="pt-BR" dirty="0">
                <a:solidFill>
                  <a:schemeClr val="tx1"/>
                </a:solidFill>
                <a:latin typeface="Fredoka" pitchFamily="2" charset="-79"/>
                <a:cs typeface="Fredoka" pitchFamily="2" charset="-79"/>
              </a:rPr>
              <a:t> em um único computador físico aumenta sua utilização</a:t>
            </a:r>
          </a:p>
        </p:txBody>
      </p:sp>
      <p:sp>
        <p:nvSpPr>
          <p:cNvPr id="7" name="Alternar Processo 6">
            <a:extLst>
              <a:ext uri="{FF2B5EF4-FFF2-40B4-BE49-F238E27FC236}">
                <a16:creationId xmlns:a16="http://schemas.microsoft.com/office/drawing/2014/main" id="{B209CB91-5C09-ACC4-3CEE-44011E79BBB7}"/>
              </a:ext>
            </a:extLst>
          </p:cNvPr>
          <p:cNvSpPr/>
          <p:nvPr/>
        </p:nvSpPr>
        <p:spPr>
          <a:xfrm>
            <a:off x="2804786" y="2100089"/>
            <a:ext cx="8029184" cy="951978"/>
          </a:xfrm>
          <a:prstGeom prst="flowChartAlternateProcess">
            <a:avLst/>
          </a:prstGeom>
          <a:solidFill>
            <a:srgbClr val="D2B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Fredoka" pitchFamily="2" charset="-79"/>
                <a:cs typeface="Fredoka" pitchFamily="2" charset="-79"/>
              </a:rPr>
              <a:t>A </a:t>
            </a:r>
            <a:r>
              <a:rPr lang="pt-BR" dirty="0">
                <a:solidFill>
                  <a:srgbClr val="7030A0"/>
                </a:solidFill>
                <a:latin typeface="Fredoka" pitchFamily="2" charset="-79"/>
                <a:cs typeface="Fredoka" pitchFamily="2" charset="-79"/>
              </a:rPr>
              <a:t>execução de várias VMs </a:t>
            </a:r>
            <a:r>
              <a:rPr lang="pt-BR" dirty="0">
                <a:solidFill>
                  <a:schemeClr val="tx1"/>
                </a:solidFill>
                <a:latin typeface="Fredoka" pitchFamily="2" charset="-79"/>
                <a:cs typeface="Fredoka" pitchFamily="2" charset="-79"/>
              </a:rPr>
              <a:t>em uma única máquina física reduz a necessidade de comprar um novo computador</a:t>
            </a:r>
          </a:p>
        </p:txBody>
      </p:sp>
      <p:sp>
        <p:nvSpPr>
          <p:cNvPr id="2" name="Título 1">
            <a:extLst>
              <a:ext uri="{FF2B5EF4-FFF2-40B4-BE49-F238E27FC236}">
                <a16:creationId xmlns:a16="http://schemas.microsoft.com/office/drawing/2014/main" id="{1EC8A79A-2441-083A-C017-0FBAA985F441}"/>
              </a:ext>
            </a:extLst>
          </p:cNvPr>
          <p:cNvSpPr>
            <a:spLocks noGrp="1"/>
          </p:cNvSpPr>
          <p:nvPr>
            <p:ph type="title"/>
          </p:nvPr>
        </p:nvSpPr>
        <p:spPr>
          <a:xfrm>
            <a:off x="838200" y="15451"/>
            <a:ext cx="10515600" cy="1325563"/>
          </a:xfrm>
        </p:spPr>
        <p:txBody>
          <a:bodyPr>
            <a:normAutofit/>
          </a:bodyPr>
          <a:lstStyle/>
          <a:p>
            <a:r>
              <a:rPr lang="pt-BR" sz="3200" dirty="0">
                <a:solidFill>
                  <a:schemeClr val="accent4"/>
                </a:solidFill>
                <a:latin typeface="Fredoka" pitchFamily="2" charset="-79"/>
                <a:cs typeface="Fredoka" pitchFamily="2" charset="-79"/>
              </a:rPr>
              <a:t>BENEFÍCIOS DAS VMS</a:t>
            </a:r>
          </a:p>
        </p:txBody>
      </p:sp>
      <p:sp>
        <p:nvSpPr>
          <p:cNvPr id="4" name="Retângulo Arredondado 3">
            <a:extLst>
              <a:ext uri="{FF2B5EF4-FFF2-40B4-BE49-F238E27FC236}">
                <a16:creationId xmlns:a16="http://schemas.microsoft.com/office/drawing/2014/main" id="{2286277D-0C4A-5420-666E-E4B3446969E7}"/>
              </a:ext>
            </a:extLst>
          </p:cNvPr>
          <p:cNvSpPr/>
          <p:nvPr/>
        </p:nvSpPr>
        <p:spPr>
          <a:xfrm>
            <a:off x="838200" y="1912199"/>
            <a:ext cx="1966586" cy="1337153"/>
          </a:xfrm>
          <a:prstGeom prst="round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rgbClr val="FFFFFF"/>
                </a:solidFill>
                <a:latin typeface="Fredoka" pitchFamily="2" charset="-79"/>
                <a:cs typeface="Fredoka" pitchFamily="2" charset="-79"/>
              </a:rPr>
              <a:t>Redução de custos</a:t>
            </a:r>
          </a:p>
        </p:txBody>
      </p:sp>
      <p:sp>
        <p:nvSpPr>
          <p:cNvPr id="5" name="Retângulo Arredondado 4">
            <a:extLst>
              <a:ext uri="{FF2B5EF4-FFF2-40B4-BE49-F238E27FC236}">
                <a16:creationId xmlns:a16="http://schemas.microsoft.com/office/drawing/2014/main" id="{3F809574-0710-D3E9-EFE6-79DFC8C49776}"/>
              </a:ext>
            </a:extLst>
          </p:cNvPr>
          <p:cNvSpPr/>
          <p:nvPr/>
        </p:nvSpPr>
        <p:spPr>
          <a:xfrm>
            <a:off x="838200" y="3533960"/>
            <a:ext cx="1966586" cy="1337153"/>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rgbClr val="FFFFFF"/>
                </a:solidFill>
                <a:latin typeface="Fredoka" pitchFamily="2" charset="-79"/>
                <a:cs typeface="Fredoka" pitchFamily="2" charset="-79"/>
              </a:rPr>
              <a:t>Eficiência</a:t>
            </a:r>
          </a:p>
        </p:txBody>
      </p:sp>
      <p:sp>
        <p:nvSpPr>
          <p:cNvPr id="6" name="Retângulo Arredondado 5">
            <a:extLst>
              <a:ext uri="{FF2B5EF4-FFF2-40B4-BE49-F238E27FC236}">
                <a16:creationId xmlns:a16="http://schemas.microsoft.com/office/drawing/2014/main" id="{52658968-AB8D-1759-D213-DEBCDD25ECE6}"/>
              </a:ext>
            </a:extLst>
          </p:cNvPr>
          <p:cNvSpPr/>
          <p:nvPr/>
        </p:nvSpPr>
        <p:spPr>
          <a:xfrm>
            <a:off x="838200" y="5155722"/>
            <a:ext cx="1966586" cy="1337153"/>
          </a:xfrm>
          <a:prstGeom prst="roundRect">
            <a:avLst/>
          </a:prstGeom>
          <a:solidFill>
            <a:srgbClr val="2BBB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rgbClr val="FFFFFF"/>
                </a:solidFill>
                <a:latin typeface="Fredoka" pitchFamily="2" charset="-79"/>
                <a:cs typeface="Fredoka" pitchFamily="2" charset="-79"/>
              </a:rPr>
              <a:t>Capacidade de reutilização e portabilidade</a:t>
            </a:r>
          </a:p>
        </p:txBody>
      </p:sp>
    </p:spTree>
    <p:extLst>
      <p:ext uri="{BB962C8B-B14F-4D97-AF65-F5344CB8AC3E}">
        <p14:creationId xmlns:p14="http://schemas.microsoft.com/office/powerpoint/2010/main" val="3191305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D9115A-28F0-B97F-8D63-EAA701483848}"/>
              </a:ext>
            </a:extLst>
          </p:cNvPr>
          <p:cNvSpPr>
            <a:spLocks noGrp="1"/>
          </p:cNvSpPr>
          <p:nvPr>
            <p:ph type="title"/>
          </p:nvPr>
        </p:nvSpPr>
        <p:spPr>
          <a:xfrm>
            <a:off x="625258" y="18255"/>
            <a:ext cx="10515600" cy="1325563"/>
          </a:xfrm>
        </p:spPr>
        <p:txBody>
          <a:bodyPr>
            <a:normAutofit/>
          </a:bodyPr>
          <a:lstStyle/>
          <a:p>
            <a:r>
              <a:rPr lang="pt-BR" sz="3200" dirty="0">
                <a:solidFill>
                  <a:schemeClr val="accent4"/>
                </a:solidFill>
                <a:latin typeface="Fredoka" pitchFamily="2" charset="-79"/>
                <a:cs typeface="Fredoka" pitchFamily="2" charset="-79"/>
              </a:rPr>
              <a:t>VMs NA NUVEM</a:t>
            </a:r>
          </a:p>
        </p:txBody>
      </p:sp>
      <p:sp>
        <p:nvSpPr>
          <p:cNvPr id="3" name="Espaço Reservado para Conteúdo 2">
            <a:extLst>
              <a:ext uri="{FF2B5EF4-FFF2-40B4-BE49-F238E27FC236}">
                <a16:creationId xmlns:a16="http://schemas.microsoft.com/office/drawing/2014/main" id="{3361F411-C75C-771C-E3EB-728497FA71A9}"/>
              </a:ext>
            </a:extLst>
          </p:cNvPr>
          <p:cNvSpPr>
            <a:spLocks noGrp="1"/>
          </p:cNvSpPr>
          <p:nvPr>
            <p:ph idx="1"/>
          </p:nvPr>
        </p:nvSpPr>
        <p:spPr>
          <a:xfrm>
            <a:off x="662725" y="2428081"/>
            <a:ext cx="3921339" cy="4351338"/>
          </a:xfrm>
        </p:spPr>
        <p:txBody>
          <a:bodyPr>
            <a:normAutofit/>
          </a:bodyPr>
          <a:lstStyle/>
          <a:p>
            <a:pPr marL="0" indent="0">
              <a:buNone/>
            </a:pPr>
            <a:r>
              <a:rPr lang="pt-BR" sz="2000" dirty="0">
                <a:solidFill>
                  <a:srgbClr val="2BBBD1"/>
                </a:solidFill>
                <a:latin typeface="Fredoka" pitchFamily="2" charset="-79"/>
                <a:cs typeface="Fredoka" pitchFamily="2" charset="-79"/>
              </a:rPr>
              <a:t>As VMs são a unidade fundamental da computação em nuvem</a:t>
            </a:r>
          </a:p>
          <a:p>
            <a:endParaRPr lang="pt-BR" sz="2000" dirty="0">
              <a:solidFill>
                <a:srgbClr val="2BBBD1"/>
              </a:solidFill>
              <a:latin typeface="Fredoka" pitchFamily="2" charset="-79"/>
              <a:cs typeface="Fredoka" pitchFamily="2" charset="-79"/>
            </a:endParaRPr>
          </a:p>
          <a:p>
            <a:pPr marL="0" indent="0">
              <a:buNone/>
            </a:pPr>
            <a:r>
              <a:rPr lang="pt-BR" sz="2000" dirty="0">
                <a:solidFill>
                  <a:srgbClr val="2BBBD1"/>
                </a:solidFill>
                <a:latin typeface="Fredoka" pitchFamily="2" charset="-79"/>
                <a:cs typeface="Fredoka" pitchFamily="2" charset="-79"/>
              </a:rPr>
              <a:t>As VMs habilitam:</a:t>
            </a:r>
          </a:p>
          <a:p>
            <a:pPr marL="0" indent="0">
              <a:buNone/>
            </a:pPr>
            <a:endParaRPr lang="pt-BR" sz="2000" dirty="0">
              <a:latin typeface="Fredoka" pitchFamily="2" charset="-79"/>
              <a:cs typeface="Fredoka" pitchFamily="2" charset="-79"/>
            </a:endParaRPr>
          </a:p>
          <a:p>
            <a:pPr marL="0" indent="0">
              <a:buNone/>
            </a:pPr>
            <a:r>
              <a:rPr lang="pt-BR" sz="2000" dirty="0">
                <a:solidFill>
                  <a:srgbClr val="FFFFFF"/>
                </a:solidFill>
                <a:latin typeface="Fredoka" pitchFamily="2" charset="-79"/>
                <a:cs typeface="Fredoka" pitchFamily="2" charset="-79"/>
              </a:rPr>
              <a:t>Autoatendimento</a:t>
            </a:r>
          </a:p>
          <a:p>
            <a:pPr marL="0" indent="0">
              <a:buNone/>
            </a:pPr>
            <a:r>
              <a:rPr lang="pt-BR" sz="2000" dirty="0">
                <a:solidFill>
                  <a:srgbClr val="FFFFFF"/>
                </a:solidFill>
                <a:latin typeface="Fredoka" pitchFamily="2" charset="-79"/>
                <a:cs typeface="Fredoka" pitchFamily="2" charset="-79"/>
              </a:rPr>
              <a:t>Pagamento conforme o uso</a:t>
            </a:r>
          </a:p>
          <a:p>
            <a:pPr marL="0" indent="0">
              <a:buNone/>
            </a:pPr>
            <a:r>
              <a:rPr lang="pt-BR" sz="2000" dirty="0">
                <a:solidFill>
                  <a:srgbClr val="FFFFFF"/>
                </a:solidFill>
                <a:latin typeface="Fredoka" pitchFamily="2" charset="-79"/>
                <a:cs typeface="Fredoka" pitchFamily="2" charset="-79"/>
              </a:rPr>
              <a:t>Escalabilidade </a:t>
            </a:r>
          </a:p>
        </p:txBody>
      </p:sp>
      <p:pic>
        <p:nvPicPr>
          <p:cNvPr id="2052" name="Picture 4">
            <a:extLst>
              <a:ext uri="{FF2B5EF4-FFF2-40B4-BE49-F238E27FC236}">
                <a16:creationId xmlns:a16="http://schemas.microsoft.com/office/drawing/2014/main" id="{8F32E370-197A-EB76-D725-F0E9E324A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6600" y="2349500"/>
            <a:ext cx="7645400" cy="450850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613E3E12-420D-118E-A454-478471B85D2F}"/>
              </a:ext>
            </a:extLst>
          </p:cNvPr>
          <p:cNvSpPr txBox="1"/>
          <p:nvPr/>
        </p:nvSpPr>
        <p:spPr>
          <a:xfrm>
            <a:off x="5808604" y="5363437"/>
            <a:ext cx="2098279" cy="584775"/>
          </a:xfrm>
          <a:prstGeom prst="rect">
            <a:avLst/>
          </a:prstGeom>
          <a:noFill/>
        </p:spPr>
        <p:txBody>
          <a:bodyPr wrap="square">
            <a:spAutoFit/>
          </a:bodyPr>
          <a:lstStyle/>
          <a:p>
            <a:pPr algn="ctr"/>
            <a:r>
              <a:rPr lang="pt-BR" sz="1600" dirty="0">
                <a:solidFill>
                  <a:srgbClr val="FFFFFF"/>
                </a:solidFill>
                <a:latin typeface="Fredoka" pitchFamily="2" charset="-79"/>
                <a:cs typeface="Fredoka" pitchFamily="2" charset="-79"/>
              </a:rPr>
              <a:t>Amazon Machine Imagem (AMI)</a:t>
            </a:r>
            <a:endParaRPr lang="pt-BR" sz="1600" dirty="0"/>
          </a:p>
        </p:txBody>
      </p:sp>
      <p:sp>
        <p:nvSpPr>
          <p:cNvPr id="10" name="CaixaDeTexto 9">
            <a:extLst>
              <a:ext uri="{FF2B5EF4-FFF2-40B4-BE49-F238E27FC236}">
                <a16:creationId xmlns:a16="http://schemas.microsoft.com/office/drawing/2014/main" id="{803E199A-6FA0-AD13-80D6-6D6782CBACCE}"/>
              </a:ext>
            </a:extLst>
          </p:cNvPr>
          <p:cNvSpPr txBox="1"/>
          <p:nvPr/>
        </p:nvSpPr>
        <p:spPr>
          <a:xfrm>
            <a:off x="8818414" y="5363437"/>
            <a:ext cx="2482377" cy="584775"/>
          </a:xfrm>
          <a:prstGeom prst="rect">
            <a:avLst/>
          </a:prstGeom>
          <a:noFill/>
        </p:spPr>
        <p:txBody>
          <a:bodyPr wrap="square">
            <a:spAutoFit/>
          </a:bodyPr>
          <a:lstStyle/>
          <a:p>
            <a:pPr algn="ctr"/>
            <a:r>
              <a:rPr lang="pt-BR" sz="1600" dirty="0">
                <a:solidFill>
                  <a:srgbClr val="FFFFFF"/>
                </a:solidFill>
                <a:latin typeface="Fredoka" pitchFamily="2" charset="-79"/>
                <a:cs typeface="Fredoka" pitchFamily="2" charset="-79"/>
              </a:rPr>
              <a:t>Amazon Elastic Compute Cloud (EC2)</a:t>
            </a:r>
            <a:endParaRPr lang="pt-BR" sz="1600" dirty="0"/>
          </a:p>
        </p:txBody>
      </p:sp>
      <p:cxnSp>
        <p:nvCxnSpPr>
          <p:cNvPr id="12" name="Conector de Seta Reta 11">
            <a:extLst>
              <a:ext uri="{FF2B5EF4-FFF2-40B4-BE49-F238E27FC236}">
                <a16:creationId xmlns:a16="http://schemas.microsoft.com/office/drawing/2014/main" id="{194FB5E9-E5D6-B4AD-74D7-538E62F32FED}"/>
              </a:ext>
            </a:extLst>
          </p:cNvPr>
          <p:cNvCxnSpPr/>
          <p:nvPr/>
        </p:nvCxnSpPr>
        <p:spPr>
          <a:xfrm>
            <a:off x="7494104" y="4780722"/>
            <a:ext cx="2017644" cy="0"/>
          </a:xfrm>
          <a:prstGeom prst="straightConnector1">
            <a:avLst/>
          </a:prstGeom>
          <a:ln w="38100" cap="flat" cmpd="sng" algn="ctr">
            <a:solidFill>
              <a:srgbClr val="FFFF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CaixaDeTexto 14">
            <a:extLst>
              <a:ext uri="{FF2B5EF4-FFF2-40B4-BE49-F238E27FC236}">
                <a16:creationId xmlns:a16="http://schemas.microsoft.com/office/drawing/2014/main" id="{8D30AD04-9A64-B570-7E32-A77BF7167D7C}"/>
              </a:ext>
            </a:extLst>
          </p:cNvPr>
          <p:cNvSpPr txBox="1"/>
          <p:nvPr/>
        </p:nvSpPr>
        <p:spPr>
          <a:xfrm>
            <a:off x="7497259" y="4295973"/>
            <a:ext cx="2014489" cy="307777"/>
          </a:xfrm>
          <a:prstGeom prst="rect">
            <a:avLst/>
          </a:prstGeom>
          <a:noFill/>
        </p:spPr>
        <p:txBody>
          <a:bodyPr wrap="square">
            <a:spAutoFit/>
          </a:bodyPr>
          <a:lstStyle/>
          <a:p>
            <a:r>
              <a:rPr lang="pt-BR" sz="1400" dirty="0">
                <a:solidFill>
                  <a:srgbClr val="FFFFFF"/>
                </a:solidFill>
                <a:latin typeface="Fredoka" pitchFamily="2" charset="-79"/>
                <a:cs typeface="Fredoka" pitchFamily="2" charset="-79"/>
              </a:rPr>
              <a:t>Execução da instância</a:t>
            </a:r>
            <a:endParaRPr lang="pt-BR" sz="1400" dirty="0"/>
          </a:p>
        </p:txBody>
      </p:sp>
      <p:cxnSp>
        <p:nvCxnSpPr>
          <p:cNvPr id="19" name="Conector Reto 18">
            <a:extLst>
              <a:ext uri="{FF2B5EF4-FFF2-40B4-BE49-F238E27FC236}">
                <a16:creationId xmlns:a16="http://schemas.microsoft.com/office/drawing/2014/main" id="{53EDA8F5-69D5-B6A8-3CD8-667E5F62726B}"/>
              </a:ext>
            </a:extLst>
          </p:cNvPr>
          <p:cNvCxnSpPr/>
          <p:nvPr/>
        </p:nvCxnSpPr>
        <p:spPr>
          <a:xfrm flipV="1">
            <a:off x="6874933" y="1836967"/>
            <a:ext cx="0" cy="2314222"/>
          </a:xfrm>
          <a:prstGeom prst="line">
            <a:avLst/>
          </a:prstGeom>
          <a:ln w="38100">
            <a:solidFill>
              <a:srgbClr val="FFFFFF"/>
            </a:solidFill>
            <a:prstDash val="sysDash"/>
          </a:ln>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AF9DBA6F-584F-818E-23FE-1493E55425C1}"/>
              </a:ext>
            </a:extLst>
          </p:cNvPr>
          <p:cNvCxnSpPr/>
          <p:nvPr/>
        </p:nvCxnSpPr>
        <p:spPr>
          <a:xfrm flipV="1">
            <a:off x="10131777" y="1840089"/>
            <a:ext cx="0" cy="2314222"/>
          </a:xfrm>
          <a:prstGeom prst="line">
            <a:avLst/>
          </a:prstGeom>
          <a:ln w="38100">
            <a:solidFill>
              <a:srgbClr val="FFFFFF"/>
            </a:solidFill>
            <a:prstDash val="sysDash"/>
          </a:ln>
        </p:spPr>
        <p:style>
          <a:lnRef idx="1">
            <a:schemeClr val="accent1"/>
          </a:lnRef>
          <a:fillRef idx="0">
            <a:schemeClr val="accent1"/>
          </a:fillRef>
          <a:effectRef idx="0">
            <a:schemeClr val="accent1"/>
          </a:effectRef>
          <a:fontRef idx="minor">
            <a:schemeClr val="tx1"/>
          </a:fontRef>
        </p:style>
      </p:cxnSp>
      <p:sp>
        <p:nvSpPr>
          <p:cNvPr id="22" name="CaixaDeTexto 21">
            <a:extLst>
              <a:ext uri="{FF2B5EF4-FFF2-40B4-BE49-F238E27FC236}">
                <a16:creationId xmlns:a16="http://schemas.microsoft.com/office/drawing/2014/main" id="{553BFCCF-DC64-7C41-6A46-452AD02760DA}"/>
              </a:ext>
            </a:extLst>
          </p:cNvPr>
          <p:cNvSpPr txBox="1"/>
          <p:nvPr/>
        </p:nvSpPr>
        <p:spPr>
          <a:xfrm>
            <a:off x="5869471" y="1290663"/>
            <a:ext cx="1976543"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Imagem da VM</a:t>
            </a:r>
            <a:endParaRPr lang="pt-BR" dirty="0"/>
          </a:p>
        </p:txBody>
      </p:sp>
      <p:sp>
        <p:nvSpPr>
          <p:cNvPr id="23" name="CaixaDeTexto 22">
            <a:extLst>
              <a:ext uri="{FF2B5EF4-FFF2-40B4-BE49-F238E27FC236}">
                <a16:creationId xmlns:a16="http://schemas.microsoft.com/office/drawing/2014/main" id="{675508F4-8654-3197-BCE1-D32CF73541A7}"/>
              </a:ext>
            </a:extLst>
          </p:cNvPr>
          <p:cNvSpPr txBox="1"/>
          <p:nvPr/>
        </p:nvSpPr>
        <p:spPr>
          <a:xfrm>
            <a:off x="9791718" y="1353596"/>
            <a:ext cx="680117"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VM</a:t>
            </a:r>
            <a:endParaRPr lang="pt-BR" dirty="0"/>
          </a:p>
        </p:txBody>
      </p:sp>
    </p:spTree>
    <p:extLst>
      <p:ext uri="{BB962C8B-B14F-4D97-AF65-F5344CB8AC3E}">
        <p14:creationId xmlns:p14="http://schemas.microsoft.com/office/powerpoint/2010/main" val="2435220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otal 89+ imagem fundo vs - br.thptnganamst.edu.vn">
            <a:extLst>
              <a:ext uri="{FF2B5EF4-FFF2-40B4-BE49-F238E27FC236}">
                <a16:creationId xmlns:a16="http://schemas.microsoft.com/office/drawing/2014/main" id="{5C64C4E9-D850-9F5C-C08C-668BAC2D46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73" b="247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Arredondado 3">
            <a:extLst>
              <a:ext uri="{FF2B5EF4-FFF2-40B4-BE49-F238E27FC236}">
                <a16:creationId xmlns:a16="http://schemas.microsoft.com/office/drawing/2014/main" id="{87FF6859-5514-C55F-9BC9-F21BB8A034E1}"/>
              </a:ext>
            </a:extLst>
          </p:cNvPr>
          <p:cNvSpPr/>
          <p:nvPr/>
        </p:nvSpPr>
        <p:spPr>
          <a:xfrm>
            <a:off x="332510" y="942109"/>
            <a:ext cx="3962400" cy="5666509"/>
          </a:xfrm>
          <a:prstGeom prst="round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solidFill>
                <a:srgbClr val="FFFFFF"/>
              </a:solidFill>
            </a:endParaRPr>
          </a:p>
        </p:txBody>
      </p:sp>
      <p:sp>
        <p:nvSpPr>
          <p:cNvPr id="5" name="Retângulo Arredondado 4">
            <a:extLst>
              <a:ext uri="{FF2B5EF4-FFF2-40B4-BE49-F238E27FC236}">
                <a16:creationId xmlns:a16="http://schemas.microsoft.com/office/drawing/2014/main" id="{BAE9A365-B87E-5A4A-5BF9-FEB8057BFD0A}"/>
              </a:ext>
            </a:extLst>
          </p:cNvPr>
          <p:cNvSpPr/>
          <p:nvPr/>
        </p:nvSpPr>
        <p:spPr>
          <a:xfrm>
            <a:off x="7897092" y="942109"/>
            <a:ext cx="3962400" cy="5666509"/>
          </a:xfrm>
          <a:prstGeom prst="round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CaixaDeTexto 5">
            <a:extLst>
              <a:ext uri="{FF2B5EF4-FFF2-40B4-BE49-F238E27FC236}">
                <a16:creationId xmlns:a16="http://schemas.microsoft.com/office/drawing/2014/main" id="{7FD57088-48B5-365B-233D-F4C551ACA61A}"/>
              </a:ext>
            </a:extLst>
          </p:cNvPr>
          <p:cNvSpPr txBox="1"/>
          <p:nvPr/>
        </p:nvSpPr>
        <p:spPr>
          <a:xfrm>
            <a:off x="742451" y="1173928"/>
            <a:ext cx="3233804" cy="5355312"/>
          </a:xfrm>
          <a:prstGeom prst="rect">
            <a:avLst/>
          </a:prstGeom>
          <a:noFill/>
        </p:spPr>
        <p:txBody>
          <a:bodyPr wrap="square" rtlCol="0">
            <a:spAutoFit/>
          </a:bodyPr>
          <a:lstStyle/>
          <a:p>
            <a:r>
              <a:rPr lang="pt-BR" dirty="0">
                <a:latin typeface="Fredoka" pitchFamily="2" charset="-79"/>
                <a:cs typeface="Fredoka" pitchFamily="2" charset="-79"/>
              </a:rPr>
              <a:t>Modelo tradicional local </a:t>
            </a:r>
          </a:p>
          <a:p>
            <a:r>
              <a:rPr lang="pt-BR" dirty="0">
                <a:latin typeface="Fredoka" pitchFamily="2" charset="-79"/>
                <a:cs typeface="Fredoka" pitchFamily="2" charset="-79"/>
              </a:rPr>
              <a:t>(on-premises)</a:t>
            </a:r>
          </a:p>
          <a:p>
            <a:endParaRPr lang="pt-BR" dirty="0">
              <a:latin typeface="Fredoka" pitchFamily="2" charset="-79"/>
              <a:cs typeface="Fredoka" pitchFamily="2" charset="-79"/>
            </a:endParaRPr>
          </a:p>
          <a:p>
            <a:endParaRPr lang="pt-BR" dirty="0">
              <a:latin typeface="Fredoka" pitchFamily="2" charset="-79"/>
              <a:cs typeface="Fredoka" pitchFamily="2" charset="-79"/>
            </a:endParaRPr>
          </a:p>
          <a:p>
            <a:r>
              <a:rPr lang="pt-BR" b="1" dirty="0">
                <a:solidFill>
                  <a:srgbClr val="7030A0"/>
                </a:solidFill>
                <a:latin typeface="Fredoka" pitchFamily="2" charset="-79"/>
                <a:cs typeface="Fredoka" pitchFamily="2" charset="-79"/>
              </a:rPr>
              <a:t>Você</a:t>
            </a:r>
            <a:r>
              <a:rPr lang="pt-BR" dirty="0">
                <a:latin typeface="Fredoka" pitchFamily="2" charset="-79"/>
                <a:cs typeface="Fredoka" pitchFamily="2" charset="-79"/>
              </a:rPr>
              <a:t> é o proprietário do data e o hospede em seu local</a:t>
            </a:r>
          </a:p>
          <a:p>
            <a:endParaRPr lang="pt-BR" dirty="0">
              <a:latin typeface="Fredoka" pitchFamily="2" charset="-79"/>
              <a:cs typeface="Fredoka" pitchFamily="2" charset="-79"/>
            </a:endParaRPr>
          </a:p>
          <a:p>
            <a:r>
              <a:rPr lang="pt-BR" b="1" dirty="0">
                <a:solidFill>
                  <a:srgbClr val="7030A0"/>
                </a:solidFill>
                <a:latin typeface="Fredoka" pitchFamily="2" charset="-79"/>
                <a:cs typeface="Fredoka" pitchFamily="2" charset="-79"/>
              </a:rPr>
              <a:t>Você</a:t>
            </a:r>
            <a:r>
              <a:rPr lang="pt-BR" dirty="0">
                <a:latin typeface="Fredoka" pitchFamily="2" charset="-79"/>
                <a:cs typeface="Fredoka" pitchFamily="2" charset="-79"/>
              </a:rPr>
              <a:t> compra, instala, configura e gerencia todo hardware e software em suas próprias instalações</a:t>
            </a:r>
          </a:p>
          <a:p>
            <a:endParaRPr lang="pt-BR" dirty="0">
              <a:latin typeface="Fredoka" pitchFamily="2" charset="-79"/>
              <a:cs typeface="Fredoka" pitchFamily="2" charset="-79"/>
            </a:endParaRPr>
          </a:p>
          <a:p>
            <a:r>
              <a:rPr lang="pt-BR" b="1" dirty="0">
                <a:solidFill>
                  <a:srgbClr val="7030A0"/>
                </a:solidFill>
                <a:latin typeface="Fredoka" pitchFamily="2" charset="-79"/>
                <a:cs typeface="Fredoka" pitchFamily="2" charset="-79"/>
              </a:rPr>
              <a:t>Você</a:t>
            </a:r>
            <a:r>
              <a:rPr lang="pt-BR" dirty="0">
                <a:latin typeface="Fredoka" pitchFamily="2" charset="-79"/>
                <a:cs typeface="Fredoka" pitchFamily="2" charset="-79"/>
              </a:rPr>
              <a:t> contrata a equipe responsável por gerenciar e manter o data center</a:t>
            </a:r>
          </a:p>
          <a:p>
            <a:endParaRPr lang="pt-BR" dirty="0">
              <a:latin typeface="Fredoka" pitchFamily="2" charset="-79"/>
              <a:cs typeface="Fredoka" pitchFamily="2" charset="-79"/>
            </a:endParaRPr>
          </a:p>
          <a:p>
            <a:r>
              <a:rPr lang="pt-BR" b="1" dirty="0">
                <a:solidFill>
                  <a:srgbClr val="7030A0"/>
                </a:solidFill>
                <a:latin typeface="Fredoka" pitchFamily="2" charset="-79"/>
                <a:cs typeface="Fredoka" pitchFamily="2" charset="-79"/>
              </a:rPr>
              <a:t>Você</a:t>
            </a:r>
            <a:r>
              <a:rPr lang="pt-BR" dirty="0">
                <a:latin typeface="Fredoka" pitchFamily="2" charset="-79"/>
                <a:cs typeface="Fredoka" pitchFamily="2" charset="-79"/>
              </a:rPr>
              <a:t> usa seus próprios recursos de data center</a:t>
            </a:r>
          </a:p>
        </p:txBody>
      </p:sp>
      <p:sp>
        <p:nvSpPr>
          <p:cNvPr id="9" name="CaixaDeTexto 8">
            <a:extLst>
              <a:ext uri="{FF2B5EF4-FFF2-40B4-BE49-F238E27FC236}">
                <a16:creationId xmlns:a16="http://schemas.microsoft.com/office/drawing/2014/main" id="{83A4720D-C664-B5FB-A569-8FB3FC72B5A0}"/>
              </a:ext>
            </a:extLst>
          </p:cNvPr>
          <p:cNvSpPr txBox="1"/>
          <p:nvPr/>
        </p:nvSpPr>
        <p:spPr>
          <a:xfrm>
            <a:off x="8261389" y="1173928"/>
            <a:ext cx="3404137" cy="5078313"/>
          </a:xfrm>
          <a:prstGeom prst="rect">
            <a:avLst/>
          </a:prstGeom>
          <a:noFill/>
        </p:spPr>
        <p:txBody>
          <a:bodyPr wrap="square" rtlCol="0">
            <a:spAutoFit/>
          </a:bodyPr>
          <a:lstStyle/>
          <a:p>
            <a:r>
              <a:rPr lang="pt-BR" dirty="0">
                <a:latin typeface="Fredoka" pitchFamily="2" charset="-79"/>
                <a:cs typeface="Fredoka" pitchFamily="2" charset="-79"/>
              </a:rPr>
              <a:t>Modelo nuvem</a:t>
            </a:r>
          </a:p>
          <a:p>
            <a:endParaRPr lang="pt-BR" dirty="0">
              <a:latin typeface="Fredoka" pitchFamily="2" charset="-79"/>
              <a:cs typeface="Fredoka" pitchFamily="2" charset="-79"/>
            </a:endParaRPr>
          </a:p>
          <a:p>
            <a:endParaRPr lang="pt-BR" dirty="0">
              <a:latin typeface="Fredoka" pitchFamily="2" charset="-79"/>
              <a:cs typeface="Fredoka" pitchFamily="2" charset="-79"/>
            </a:endParaRPr>
          </a:p>
          <a:p>
            <a:r>
              <a:rPr lang="pt-BR" dirty="0">
                <a:latin typeface="Fredoka" pitchFamily="2" charset="-79"/>
                <a:cs typeface="Fredoka" pitchFamily="2" charset="-79"/>
              </a:rPr>
              <a:t>O </a:t>
            </a:r>
            <a:r>
              <a:rPr lang="pt-BR" b="1" dirty="0">
                <a:solidFill>
                  <a:srgbClr val="7030A0"/>
                </a:solidFill>
                <a:latin typeface="Fredoka" pitchFamily="2" charset="-79"/>
                <a:cs typeface="Fredoka" pitchFamily="2" charset="-79"/>
              </a:rPr>
              <a:t>provedor de serviços de nuvem</a:t>
            </a:r>
            <a:r>
              <a:rPr lang="pt-BR" dirty="0">
                <a:latin typeface="Fredoka" pitchFamily="2" charset="-79"/>
                <a:cs typeface="Fredoka" pitchFamily="2" charset="-79"/>
              </a:rPr>
              <a:t> é proprietário</a:t>
            </a:r>
          </a:p>
          <a:p>
            <a:endParaRPr lang="pt-BR" dirty="0">
              <a:latin typeface="Fredoka" pitchFamily="2" charset="-79"/>
              <a:cs typeface="Fredoka" pitchFamily="2" charset="-79"/>
            </a:endParaRPr>
          </a:p>
          <a:p>
            <a:r>
              <a:rPr lang="pt-BR" dirty="0">
                <a:latin typeface="Fredoka" pitchFamily="2" charset="-79"/>
                <a:cs typeface="Fredoka" pitchFamily="2" charset="-79"/>
              </a:rPr>
              <a:t>O </a:t>
            </a:r>
            <a:r>
              <a:rPr lang="pt-BR" b="1" dirty="0">
                <a:solidFill>
                  <a:srgbClr val="7030A0"/>
                </a:solidFill>
                <a:latin typeface="Fredoka" pitchFamily="2" charset="-79"/>
                <a:cs typeface="Fredoka" pitchFamily="2" charset="-79"/>
              </a:rPr>
              <a:t>provedor de serviços de nuvem </a:t>
            </a:r>
            <a:r>
              <a:rPr lang="pt-BR" dirty="0">
                <a:latin typeface="Fredoka" pitchFamily="2" charset="-79"/>
                <a:cs typeface="Fredoka" pitchFamily="2" charset="-79"/>
              </a:rPr>
              <a:t>compra o hardware e o software de infraestrutura para suas próprias instalações</a:t>
            </a:r>
          </a:p>
          <a:p>
            <a:endParaRPr lang="pt-BR" dirty="0">
              <a:latin typeface="Fredoka" pitchFamily="2" charset="-79"/>
              <a:cs typeface="Fredoka" pitchFamily="2" charset="-79"/>
            </a:endParaRPr>
          </a:p>
          <a:p>
            <a:r>
              <a:rPr lang="pt-BR" dirty="0">
                <a:latin typeface="Fredoka" pitchFamily="2" charset="-79"/>
                <a:cs typeface="Fredoka" pitchFamily="2" charset="-79"/>
              </a:rPr>
              <a:t>O </a:t>
            </a:r>
            <a:r>
              <a:rPr lang="pt-BR" b="1" dirty="0">
                <a:solidFill>
                  <a:srgbClr val="7030A0"/>
                </a:solidFill>
                <a:latin typeface="Fredoka" pitchFamily="2" charset="-79"/>
                <a:cs typeface="Fredoka" pitchFamily="2" charset="-79"/>
              </a:rPr>
              <a:t>provedor de serviços de nuvem </a:t>
            </a:r>
            <a:r>
              <a:rPr lang="pt-BR" dirty="0">
                <a:latin typeface="Fredoka" pitchFamily="2" charset="-79"/>
                <a:cs typeface="Fredoka" pitchFamily="2" charset="-79"/>
              </a:rPr>
              <a:t>contrata a equipe para dar ao data center</a:t>
            </a:r>
          </a:p>
          <a:p>
            <a:endParaRPr lang="pt-BR" dirty="0">
              <a:latin typeface="Fredoka" pitchFamily="2" charset="-79"/>
              <a:cs typeface="Fredoka" pitchFamily="2" charset="-79"/>
            </a:endParaRPr>
          </a:p>
          <a:p>
            <a:r>
              <a:rPr lang="pt-BR" b="1" dirty="0">
                <a:solidFill>
                  <a:srgbClr val="7030A0"/>
                </a:solidFill>
                <a:latin typeface="Fredoka" pitchFamily="2" charset="-79"/>
                <a:cs typeface="Fredoka" pitchFamily="2" charset="-79"/>
              </a:rPr>
              <a:t>Você</a:t>
            </a:r>
            <a:r>
              <a:rPr lang="pt-BR" dirty="0">
                <a:latin typeface="Fredoka" pitchFamily="2" charset="-79"/>
                <a:cs typeface="Fredoka" pitchFamily="2" charset="-79"/>
              </a:rPr>
              <a:t> paga usar os recursos do data center do provedor de serviços de nuvem</a:t>
            </a:r>
          </a:p>
        </p:txBody>
      </p:sp>
    </p:spTree>
    <p:extLst>
      <p:ext uri="{BB962C8B-B14F-4D97-AF65-F5344CB8AC3E}">
        <p14:creationId xmlns:p14="http://schemas.microsoft.com/office/powerpoint/2010/main" val="3661402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618589-15E9-2F97-6EFA-62E651E7E31C}"/>
              </a:ext>
            </a:extLst>
          </p:cNvPr>
          <p:cNvSpPr>
            <a:spLocks noGrp="1"/>
          </p:cNvSpPr>
          <p:nvPr>
            <p:ph type="title"/>
          </p:nvPr>
        </p:nvSpPr>
        <p:spPr>
          <a:xfrm>
            <a:off x="838200" y="-46038"/>
            <a:ext cx="10515600" cy="1325563"/>
          </a:xfrm>
        </p:spPr>
        <p:txBody>
          <a:bodyPr>
            <a:normAutofit/>
          </a:bodyPr>
          <a:lstStyle/>
          <a:p>
            <a:r>
              <a:rPr lang="pt-BR" sz="3200" dirty="0">
                <a:solidFill>
                  <a:schemeClr val="accent4"/>
                </a:solidFill>
                <a:latin typeface="Fredoka" pitchFamily="2" charset="-79"/>
                <a:cs typeface="Fredoka" pitchFamily="2" charset="-79"/>
              </a:rPr>
              <a:t>MODELO DE COMPUTAÇÃO TRADICIONAL</a:t>
            </a:r>
          </a:p>
        </p:txBody>
      </p:sp>
      <p:pic>
        <p:nvPicPr>
          <p:cNvPr id="19458" name="Picture 2">
            <a:extLst>
              <a:ext uri="{FF2B5EF4-FFF2-40B4-BE49-F238E27FC236}">
                <a16:creationId xmlns:a16="http://schemas.microsoft.com/office/drawing/2014/main" id="{0E9B1B9C-A346-B61A-9364-8ADFB5771246}"/>
              </a:ext>
            </a:extLst>
          </p:cNvPr>
          <p:cNvPicPr>
            <a:picLocks noChangeAspect="1" noChangeArrowheads="1"/>
          </p:cNvPicPr>
          <p:nvPr/>
        </p:nvPicPr>
        <p:blipFill>
          <a:blip r:embed="rId2"/>
          <a:srcRect/>
          <a:stretch/>
        </p:blipFill>
        <p:spPr bwMode="auto">
          <a:xfrm>
            <a:off x="6666091" y="1418080"/>
            <a:ext cx="5323234" cy="5335739"/>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C7C5113C-1074-556A-F9B2-4D8FB44C66AB}"/>
              </a:ext>
            </a:extLst>
          </p:cNvPr>
          <p:cNvSpPr txBox="1"/>
          <p:nvPr/>
        </p:nvSpPr>
        <p:spPr>
          <a:xfrm>
            <a:off x="318053" y="1391948"/>
            <a:ext cx="6003235" cy="5355312"/>
          </a:xfrm>
          <a:prstGeom prst="rect">
            <a:avLst/>
          </a:prstGeom>
          <a:noFill/>
        </p:spPr>
        <p:txBody>
          <a:bodyPr wrap="square" rtlCol="0">
            <a:spAutoFit/>
          </a:bodyPr>
          <a:lstStyle/>
          <a:p>
            <a:r>
              <a:rPr lang="pt-BR" sz="2000" b="1" dirty="0">
                <a:solidFill>
                  <a:srgbClr val="2BBBD1"/>
                </a:solidFill>
                <a:latin typeface="Fredoka" pitchFamily="2" charset="-79"/>
                <a:cs typeface="Fredoka" pitchFamily="2" charset="-79"/>
              </a:rPr>
              <a:t>Infraestrutura como hardware</a:t>
            </a:r>
          </a:p>
          <a:p>
            <a:endParaRPr lang="pt-BR" sz="1600" dirty="0">
              <a:solidFill>
                <a:srgbClr val="FFFFFF"/>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As soluções de hardware são físicas e exigem:</a:t>
            </a:r>
          </a:p>
          <a:p>
            <a:endParaRPr lang="pt-BR" dirty="0">
              <a:solidFill>
                <a:srgbClr val="FFFFFF"/>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Espaço</a:t>
            </a:r>
          </a:p>
          <a:p>
            <a:r>
              <a:rPr lang="pt-BR" dirty="0">
                <a:solidFill>
                  <a:srgbClr val="FFFFFF"/>
                </a:solidFill>
                <a:latin typeface="Fredoka" pitchFamily="2" charset="-79"/>
                <a:cs typeface="Fredoka" pitchFamily="2" charset="-79"/>
              </a:rPr>
              <a:t>Equipe</a:t>
            </a:r>
          </a:p>
          <a:p>
            <a:r>
              <a:rPr lang="pt-BR" dirty="0">
                <a:solidFill>
                  <a:srgbClr val="FFFFFF"/>
                </a:solidFill>
                <a:latin typeface="Fredoka" pitchFamily="2" charset="-79"/>
                <a:cs typeface="Fredoka" pitchFamily="2" charset="-79"/>
              </a:rPr>
              <a:t>Segurança física</a:t>
            </a:r>
          </a:p>
          <a:p>
            <a:r>
              <a:rPr lang="pt-BR" dirty="0">
                <a:solidFill>
                  <a:srgbClr val="FFFFFF"/>
                </a:solidFill>
                <a:latin typeface="Fredoka" pitchFamily="2" charset="-79"/>
                <a:cs typeface="Fredoka" pitchFamily="2" charset="-79"/>
              </a:rPr>
              <a:t>Planejamento</a:t>
            </a:r>
          </a:p>
          <a:p>
            <a:r>
              <a:rPr lang="pt-BR" dirty="0">
                <a:solidFill>
                  <a:srgbClr val="FFFFFF"/>
                </a:solidFill>
                <a:latin typeface="Fredoka" pitchFamily="2" charset="-79"/>
                <a:cs typeface="Fredoka" pitchFamily="2" charset="-79"/>
              </a:rPr>
              <a:t>Despesas de capital</a:t>
            </a: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Você precisa adivinhar os picos máximos teóricos:</a:t>
            </a:r>
          </a:p>
          <a:p>
            <a:endParaRPr lang="pt-BR" dirty="0">
              <a:solidFill>
                <a:srgbClr val="FFFFFF"/>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Há capacidade de recursos suficientes?</a:t>
            </a:r>
          </a:p>
          <a:p>
            <a:r>
              <a:rPr lang="pt-BR" dirty="0">
                <a:solidFill>
                  <a:srgbClr val="FFFFFF"/>
                </a:solidFill>
                <a:latin typeface="Fredoka" pitchFamily="2" charset="-79"/>
                <a:cs typeface="Fredoka" pitchFamily="2" charset="-79"/>
              </a:rPr>
              <a:t>Você tem armazenamento suficiente?</a:t>
            </a:r>
          </a:p>
          <a:p>
            <a:r>
              <a:rPr lang="pt-BR" dirty="0">
                <a:solidFill>
                  <a:srgbClr val="FFFFFF"/>
                </a:solidFill>
                <a:latin typeface="Fredoka" pitchFamily="2" charset="-79"/>
                <a:cs typeface="Fredoka" pitchFamily="2" charset="-79"/>
              </a:rPr>
              <a:t>E se as suas necessidades mudarem?</a:t>
            </a:r>
          </a:p>
          <a:p>
            <a:endParaRPr lang="pt-BR" dirty="0">
              <a:solidFill>
                <a:srgbClr val="FFFFFF"/>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Você precisa enfrentar o tempo, esforço e custo</a:t>
            </a:r>
          </a:p>
          <a:p>
            <a:r>
              <a:rPr lang="pt-BR" dirty="0">
                <a:solidFill>
                  <a:srgbClr val="FFFFFF"/>
                </a:solidFill>
                <a:latin typeface="Fredoka" pitchFamily="2" charset="-79"/>
                <a:cs typeface="Fredoka" pitchFamily="2" charset="-79"/>
              </a:rPr>
              <a:t>Necessários para fazer todas as alterações necessárias</a:t>
            </a:r>
          </a:p>
        </p:txBody>
      </p:sp>
    </p:spTree>
    <p:extLst>
      <p:ext uri="{BB962C8B-B14F-4D97-AF65-F5344CB8AC3E}">
        <p14:creationId xmlns:p14="http://schemas.microsoft.com/office/powerpoint/2010/main" val="3897008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618589-15E9-2F97-6EFA-62E651E7E31C}"/>
              </a:ext>
            </a:extLst>
          </p:cNvPr>
          <p:cNvSpPr>
            <a:spLocks noGrp="1"/>
          </p:cNvSpPr>
          <p:nvPr>
            <p:ph type="title"/>
          </p:nvPr>
        </p:nvSpPr>
        <p:spPr>
          <a:xfrm>
            <a:off x="838200" y="-34163"/>
            <a:ext cx="10515600" cy="1325563"/>
          </a:xfrm>
        </p:spPr>
        <p:txBody>
          <a:bodyPr>
            <a:normAutofit/>
          </a:bodyPr>
          <a:lstStyle/>
          <a:p>
            <a:r>
              <a:rPr lang="pt-BR" sz="3200" dirty="0">
                <a:solidFill>
                  <a:schemeClr val="accent4"/>
                </a:solidFill>
                <a:latin typeface="Fredoka" pitchFamily="2" charset="-79"/>
                <a:cs typeface="Fredoka" pitchFamily="2" charset="-79"/>
              </a:rPr>
              <a:t>MODELO DE COMPUTAÇÃO EM NUVEM</a:t>
            </a:r>
          </a:p>
        </p:txBody>
      </p:sp>
      <p:sp>
        <p:nvSpPr>
          <p:cNvPr id="3" name="Espaço Reservado para Conteúdo 2">
            <a:extLst>
              <a:ext uri="{FF2B5EF4-FFF2-40B4-BE49-F238E27FC236}">
                <a16:creationId xmlns:a16="http://schemas.microsoft.com/office/drawing/2014/main" id="{966ACA5C-B896-4908-D563-65C063CFBD40}"/>
              </a:ext>
            </a:extLst>
          </p:cNvPr>
          <p:cNvSpPr>
            <a:spLocks noGrp="1"/>
          </p:cNvSpPr>
          <p:nvPr>
            <p:ph idx="1"/>
          </p:nvPr>
        </p:nvSpPr>
        <p:spPr>
          <a:xfrm>
            <a:off x="315207" y="1416550"/>
            <a:ext cx="6343101" cy="4351338"/>
          </a:xfrm>
        </p:spPr>
        <p:txBody>
          <a:bodyPr>
            <a:normAutofit/>
          </a:bodyPr>
          <a:lstStyle/>
          <a:p>
            <a:pPr marL="0" indent="0">
              <a:buNone/>
            </a:pPr>
            <a:r>
              <a:rPr lang="pt-BR" sz="2000" b="1" dirty="0">
                <a:solidFill>
                  <a:srgbClr val="2BBBD1"/>
                </a:solidFill>
                <a:latin typeface="Fredoka" pitchFamily="2" charset="-79"/>
                <a:cs typeface="Fredoka" pitchFamily="2" charset="-79"/>
              </a:rPr>
              <a:t>Infraestrutura como software</a:t>
            </a:r>
          </a:p>
          <a:p>
            <a:pPr marL="0" indent="0">
              <a:buNone/>
            </a:pPr>
            <a:endParaRPr lang="pt-BR" sz="1600" dirty="0">
              <a:latin typeface="Fredoka" pitchFamily="2" charset="-79"/>
              <a:cs typeface="Fredoka" pitchFamily="2" charset="-79"/>
            </a:endParaRPr>
          </a:p>
          <a:p>
            <a:pPr marL="0" indent="0">
              <a:buNone/>
            </a:pPr>
            <a:r>
              <a:rPr lang="pt-BR" sz="1800" dirty="0">
                <a:solidFill>
                  <a:srgbClr val="FFFFFF"/>
                </a:solidFill>
                <a:latin typeface="Fredoka" pitchFamily="2" charset="-79"/>
                <a:cs typeface="Fredoka" pitchFamily="2" charset="-79"/>
              </a:rPr>
              <a:t>A computação em nuvem permite que você </a:t>
            </a:r>
            <a:r>
              <a:rPr lang="pt-BR" sz="1800" dirty="0">
                <a:solidFill>
                  <a:schemeClr val="accent2"/>
                </a:solidFill>
                <a:latin typeface="Fredoka" pitchFamily="2" charset="-79"/>
                <a:cs typeface="Fredoka" pitchFamily="2" charset="-79"/>
              </a:rPr>
              <a:t>deixe de pensar </a:t>
            </a:r>
          </a:p>
          <a:p>
            <a:pPr marL="0" indent="0">
              <a:buNone/>
            </a:pPr>
            <a:r>
              <a:rPr lang="pt-BR" sz="1800" dirty="0">
                <a:solidFill>
                  <a:schemeClr val="accent2"/>
                </a:solidFill>
                <a:latin typeface="Fredoka" pitchFamily="2" charset="-79"/>
                <a:cs typeface="Fredoka" pitchFamily="2" charset="-79"/>
              </a:rPr>
              <a:t>em sua infraestrutura como hardware</a:t>
            </a:r>
            <a:r>
              <a:rPr lang="pt-BR" sz="1800" dirty="0">
                <a:latin typeface="Fredoka" pitchFamily="2" charset="-79"/>
                <a:cs typeface="Fredoka" pitchFamily="2" charset="-79"/>
              </a:rPr>
              <a:t> </a:t>
            </a:r>
            <a:r>
              <a:rPr lang="pt-BR" sz="1800" dirty="0">
                <a:solidFill>
                  <a:srgbClr val="FFFFFF"/>
                </a:solidFill>
                <a:latin typeface="Fredoka" pitchFamily="2" charset="-79"/>
                <a:cs typeface="Fredoka" pitchFamily="2" charset="-79"/>
              </a:rPr>
              <a:t>e passe</a:t>
            </a:r>
            <a:r>
              <a:rPr lang="pt-BR" sz="1800" dirty="0">
                <a:latin typeface="Fredoka" pitchFamily="2" charset="-79"/>
                <a:cs typeface="Fredoka" pitchFamily="2" charset="-79"/>
              </a:rPr>
              <a:t> </a:t>
            </a:r>
            <a:r>
              <a:rPr lang="pt-BR" sz="1800" dirty="0">
                <a:solidFill>
                  <a:schemeClr val="accent2"/>
                </a:solidFill>
                <a:latin typeface="Fredoka" pitchFamily="2" charset="-79"/>
                <a:cs typeface="Fredoka" pitchFamily="2" charset="-79"/>
              </a:rPr>
              <a:t>pensar nela</a:t>
            </a:r>
          </a:p>
          <a:p>
            <a:pPr marL="0" indent="0">
              <a:buNone/>
            </a:pPr>
            <a:r>
              <a:rPr lang="pt-BR" sz="1800" dirty="0">
                <a:solidFill>
                  <a:schemeClr val="accent2"/>
                </a:solidFill>
                <a:latin typeface="Fredoka" pitchFamily="2" charset="-79"/>
                <a:cs typeface="Fredoka" pitchFamily="2" charset="-79"/>
              </a:rPr>
              <a:t>(e a usá-la) como software</a:t>
            </a:r>
          </a:p>
          <a:p>
            <a:pPr marL="0" indent="0">
              <a:buNone/>
            </a:pPr>
            <a:endParaRPr lang="pt-BR" sz="1800" dirty="0">
              <a:latin typeface="Fredoka" pitchFamily="2" charset="-79"/>
              <a:cs typeface="Fredoka" pitchFamily="2" charset="-79"/>
            </a:endParaRPr>
          </a:p>
          <a:p>
            <a:pPr marL="0" indent="0">
              <a:buNone/>
            </a:pPr>
            <a:endParaRPr lang="pt-BR" sz="1800" dirty="0">
              <a:latin typeface="Fredoka" pitchFamily="2" charset="-79"/>
              <a:cs typeface="Fredoka" pitchFamily="2" charset="-79"/>
            </a:endParaRPr>
          </a:p>
          <a:p>
            <a:pPr marL="0" indent="0">
              <a:buNone/>
            </a:pPr>
            <a:r>
              <a:rPr lang="pt-BR" sz="1800" dirty="0">
                <a:solidFill>
                  <a:srgbClr val="FFFFFF"/>
                </a:solidFill>
                <a:latin typeface="Fredoka" pitchFamily="2" charset="-79"/>
                <a:cs typeface="Fredoka" pitchFamily="2" charset="-79"/>
              </a:rPr>
              <a:t>Se suas necessidades mudarem, o software poderá mudar de forma muito mais </a:t>
            </a:r>
            <a:r>
              <a:rPr lang="pt-BR" sz="1800" dirty="0">
                <a:solidFill>
                  <a:schemeClr val="accent2"/>
                </a:solidFill>
                <a:latin typeface="Fredoka" pitchFamily="2" charset="-79"/>
                <a:cs typeface="Fredoka" pitchFamily="2" charset="-79"/>
              </a:rPr>
              <a:t>rápida, fácil e econômica</a:t>
            </a:r>
            <a:r>
              <a:rPr lang="pt-BR" sz="1800" dirty="0">
                <a:solidFill>
                  <a:srgbClr val="2BBBD1"/>
                </a:solidFill>
                <a:latin typeface="Fredoka" pitchFamily="2" charset="-79"/>
                <a:cs typeface="Fredoka" pitchFamily="2" charset="-79"/>
              </a:rPr>
              <a:t> </a:t>
            </a:r>
            <a:r>
              <a:rPr lang="pt-BR" sz="1800" dirty="0">
                <a:solidFill>
                  <a:srgbClr val="FFFFFF"/>
                </a:solidFill>
                <a:latin typeface="Fredoka" pitchFamily="2" charset="-79"/>
                <a:cs typeface="Fredoka" pitchFamily="2" charset="-79"/>
              </a:rPr>
              <a:t>do que o hardware</a:t>
            </a:r>
          </a:p>
          <a:p>
            <a:pPr marL="0" indent="0">
              <a:buNone/>
            </a:pPr>
            <a:endParaRPr lang="pt-BR" sz="1600" dirty="0">
              <a:latin typeface="Comic Sans MS" panose="030F0702030302020204" pitchFamily="66" charset="0"/>
            </a:endParaRPr>
          </a:p>
        </p:txBody>
      </p:sp>
      <p:pic>
        <p:nvPicPr>
          <p:cNvPr id="19458" name="Picture 2" descr="An abstract representation of cloud computing. The image features a stylized cloud composed of digital elements like binary code and circuit patterns, with arrows pointing in and out to symbolize data transfer. Below the cloud, there are several networked devices like laptops, servers, and mobile phones, illustrating the connection to the cloud. The background is a gradient from light blue at the top to darker blue at the bottom, creating a sense of depth. All the elements are interconnected with glowing lines, indicating a network. The overall style is modern and digital, with a touch of futuristic aesthetics.">
            <a:extLst>
              <a:ext uri="{FF2B5EF4-FFF2-40B4-BE49-F238E27FC236}">
                <a16:creationId xmlns:a16="http://schemas.microsoft.com/office/drawing/2014/main" id="{0E9B1B9C-A346-B61A-9364-8ADFB5771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308" y="1416550"/>
            <a:ext cx="5338800" cy="53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923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DD9C5E-9799-03D7-B733-60FCE6C7A49B}"/>
              </a:ext>
            </a:extLst>
          </p:cNvPr>
          <p:cNvSpPr>
            <a:spLocks noGrp="1"/>
          </p:cNvSpPr>
          <p:nvPr>
            <p:ph type="title"/>
          </p:nvPr>
        </p:nvSpPr>
        <p:spPr>
          <a:xfrm>
            <a:off x="838200" y="0"/>
            <a:ext cx="10515600" cy="1325563"/>
          </a:xfrm>
        </p:spPr>
        <p:txBody>
          <a:bodyPr>
            <a:normAutofit/>
          </a:bodyPr>
          <a:lstStyle/>
          <a:p>
            <a:r>
              <a:rPr lang="pt-BR" sz="3200" dirty="0">
                <a:solidFill>
                  <a:schemeClr val="accent4"/>
                </a:solidFill>
                <a:latin typeface="Fredoka" pitchFamily="2" charset="-79"/>
                <a:cs typeface="Fredoka" pitchFamily="2" charset="-79"/>
              </a:rPr>
              <a:t>MODELOS DE SERVIÇOS DE NUVEM</a:t>
            </a:r>
          </a:p>
        </p:txBody>
      </p:sp>
      <p:sp>
        <p:nvSpPr>
          <p:cNvPr id="4" name="Seta para a Direita 3">
            <a:extLst>
              <a:ext uri="{FF2B5EF4-FFF2-40B4-BE49-F238E27FC236}">
                <a16:creationId xmlns:a16="http://schemas.microsoft.com/office/drawing/2014/main" id="{0E73AA47-0EB5-13E1-3C73-2514FF3FF809}"/>
              </a:ext>
            </a:extLst>
          </p:cNvPr>
          <p:cNvSpPr/>
          <p:nvPr/>
        </p:nvSpPr>
        <p:spPr>
          <a:xfrm>
            <a:off x="735931" y="4475748"/>
            <a:ext cx="10720137" cy="1167063"/>
          </a:xfrm>
          <a:prstGeom prst="rightArrow">
            <a:avLst/>
          </a:prstGeom>
          <a:gradFill flip="none" rotWithShape="1">
            <a:gsLst>
              <a:gs pos="0">
                <a:srgbClr val="7B78FC"/>
              </a:gs>
              <a:gs pos="52000">
                <a:schemeClr val="bg1">
                  <a:lumMod val="85000"/>
                </a:schemeClr>
              </a:gs>
              <a:gs pos="97000">
                <a:srgbClr val="2BBBD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tângulo Arredondado 5">
            <a:extLst>
              <a:ext uri="{FF2B5EF4-FFF2-40B4-BE49-F238E27FC236}">
                <a16:creationId xmlns:a16="http://schemas.microsoft.com/office/drawing/2014/main" id="{0385E202-A33B-6498-CC4C-6B473757D2D1}"/>
              </a:ext>
            </a:extLst>
          </p:cNvPr>
          <p:cNvSpPr/>
          <p:nvPr/>
        </p:nvSpPr>
        <p:spPr>
          <a:xfrm>
            <a:off x="838200" y="1961147"/>
            <a:ext cx="2843463" cy="2093495"/>
          </a:xfrm>
          <a:prstGeom prst="roundRect">
            <a:avLst/>
          </a:prstGeom>
          <a:solidFill>
            <a:srgbClr val="FFFFFF"/>
          </a:solidFill>
          <a:ln w="38100">
            <a:solidFill>
              <a:srgbClr val="2BBB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Arredondado 6">
            <a:extLst>
              <a:ext uri="{FF2B5EF4-FFF2-40B4-BE49-F238E27FC236}">
                <a16:creationId xmlns:a16="http://schemas.microsoft.com/office/drawing/2014/main" id="{67900E54-B680-C725-2953-6E1CDBB32223}"/>
              </a:ext>
            </a:extLst>
          </p:cNvPr>
          <p:cNvSpPr/>
          <p:nvPr/>
        </p:nvSpPr>
        <p:spPr>
          <a:xfrm>
            <a:off x="4395537" y="1961147"/>
            <a:ext cx="2843463" cy="2093495"/>
          </a:xfrm>
          <a:prstGeom prst="roundRect">
            <a:avLst/>
          </a:prstGeom>
          <a:solidFill>
            <a:srgbClr val="FFFFFF"/>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Arredondado 7">
            <a:extLst>
              <a:ext uri="{FF2B5EF4-FFF2-40B4-BE49-F238E27FC236}">
                <a16:creationId xmlns:a16="http://schemas.microsoft.com/office/drawing/2014/main" id="{7E7960F6-5F87-A67D-7CDB-B3CD1F598F00}"/>
              </a:ext>
            </a:extLst>
          </p:cNvPr>
          <p:cNvSpPr/>
          <p:nvPr/>
        </p:nvSpPr>
        <p:spPr>
          <a:xfrm>
            <a:off x="7952874" y="1961147"/>
            <a:ext cx="2843463" cy="2093495"/>
          </a:xfrm>
          <a:prstGeom prst="roundRect">
            <a:avLst/>
          </a:prstGeom>
          <a:solidFill>
            <a:srgbClr val="FFFFFF"/>
          </a:solidFill>
          <a:ln w="38100">
            <a:solidFill>
              <a:srgbClr val="7B78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CaixaDeTexto 10">
            <a:extLst>
              <a:ext uri="{FF2B5EF4-FFF2-40B4-BE49-F238E27FC236}">
                <a16:creationId xmlns:a16="http://schemas.microsoft.com/office/drawing/2014/main" id="{CFED6F1C-72F3-5600-9476-9D364EABEE0A}"/>
              </a:ext>
            </a:extLst>
          </p:cNvPr>
          <p:cNvSpPr txBox="1"/>
          <p:nvPr/>
        </p:nvSpPr>
        <p:spPr>
          <a:xfrm>
            <a:off x="1395663" y="2505670"/>
            <a:ext cx="1905000" cy="1015663"/>
          </a:xfrm>
          <a:prstGeom prst="rect">
            <a:avLst/>
          </a:prstGeom>
          <a:noFill/>
        </p:spPr>
        <p:txBody>
          <a:bodyPr wrap="square" rtlCol="0">
            <a:spAutoFit/>
          </a:bodyPr>
          <a:lstStyle/>
          <a:p>
            <a:pPr algn="ctr"/>
            <a:r>
              <a:rPr lang="pt-BR" sz="2400" b="1" dirty="0">
                <a:latin typeface="Fredoka" pitchFamily="2" charset="-79"/>
                <a:cs typeface="Fredoka" pitchFamily="2" charset="-79"/>
              </a:rPr>
              <a:t>IaaS</a:t>
            </a:r>
            <a:endParaRPr lang="pt-BR" b="1" dirty="0">
              <a:latin typeface="Fredoka" pitchFamily="2" charset="-79"/>
              <a:cs typeface="Fredoka" pitchFamily="2" charset="-79"/>
            </a:endParaRPr>
          </a:p>
          <a:p>
            <a:r>
              <a:rPr lang="pt-BR" dirty="0">
                <a:latin typeface="Fredoka" pitchFamily="2" charset="-79"/>
                <a:cs typeface="Fredoka" pitchFamily="2" charset="-79"/>
              </a:rPr>
              <a:t>(Infraestrutura como serviço)</a:t>
            </a:r>
          </a:p>
        </p:txBody>
      </p:sp>
      <p:sp>
        <p:nvSpPr>
          <p:cNvPr id="12" name="CaixaDeTexto 11">
            <a:extLst>
              <a:ext uri="{FF2B5EF4-FFF2-40B4-BE49-F238E27FC236}">
                <a16:creationId xmlns:a16="http://schemas.microsoft.com/office/drawing/2014/main" id="{1435F0ED-CF7B-810B-27F9-DF00679698B1}"/>
              </a:ext>
            </a:extLst>
          </p:cNvPr>
          <p:cNvSpPr txBox="1"/>
          <p:nvPr/>
        </p:nvSpPr>
        <p:spPr>
          <a:xfrm>
            <a:off x="4864767" y="2546229"/>
            <a:ext cx="2017295" cy="1015663"/>
          </a:xfrm>
          <a:prstGeom prst="rect">
            <a:avLst/>
          </a:prstGeom>
          <a:noFill/>
        </p:spPr>
        <p:txBody>
          <a:bodyPr wrap="square" rtlCol="0">
            <a:spAutoFit/>
          </a:bodyPr>
          <a:lstStyle/>
          <a:p>
            <a:pPr algn="ctr"/>
            <a:r>
              <a:rPr lang="pt-BR" sz="2400" b="1" dirty="0">
                <a:latin typeface="Fredoka" pitchFamily="2" charset="-79"/>
                <a:cs typeface="Fredoka" pitchFamily="2" charset="-79"/>
              </a:rPr>
              <a:t>PaaS</a:t>
            </a:r>
            <a:endParaRPr lang="pt-BR" b="1" dirty="0">
              <a:latin typeface="Fredoka" pitchFamily="2" charset="-79"/>
              <a:cs typeface="Fredoka" pitchFamily="2" charset="-79"/>
            </a:endParaRPr>
          </a:p>
          <a:p>
            <a:r>
              <a:rPr lang="pt-BR" dirty="0">
                <a:latin typeface="Fredoka" pitchFamily="2" charset="-79"/>
                <a:cs typeface="Fredoka" pitchFamily="2" charset="-79"/>
              </a:rPr>
              <a:t>(Plataforma como serviço)</a:t>
            </a:r>
          </a:p>
        </p:txBody>
      </p:sp>
      <p:sp>
        <p:nvSpPr>
          <p:cNvPr id="13" name="CaixaDeTexto 12">
            <a:extLst>
              <a:ext uri="{FF2B5EF4-FFF2-40B4-BE49-F238E27FC236}">
                <a16:creationId xmlns:a16="http://schemas.microsoft.com/office/drawing/2014/main" id="{56BD350D-125E-B120-3D08-CB33D9AF8828}"/>
              </a:ext>
            </a:extLst>
          </p:cNvPr>
          <p:cNvSpPr txBox="1"/>
          <p:nvPr/>
        </p:nvSpPr>
        <p:spPr>
          <a:xfrm>
            <a:off x="8422105" y="2438990"/>
            <a:ext cx="1905000" cy="1015663"/>
          </a:xfrm>
          <a:prstGeom prst="rect">
            <a:avLst/>
          </a:prstGeom>
          <a:noFill/>
        </p:spPr>
        <p:txBody>
          <a:bodyPr wrap="square" rtlCol="0">
            <a:spAutoFit/>
          </a:bodyPr>
          <a:lstStyle/>
          <a:p>
            <a:pPr algn="ctr"/>
            <a:r>
              <a:rPr lang="pt-BR" sz="2400" b="1" dirty="0">
                <a:latin typeface="Fredoka" pitchFamily="2" charset="-79"/>
                <a:cs typeface="Fredoka" pitchFamily="2" charset="-79"/>
              </a:rPr>
              <a:t>SaaS</a:t>
            </a:r>
            <a:endParaRPr lang="pt-BR" b="1" dirty="0">
              <a:latin typeface="Fredoka" pitchFamily="2" charset="-79"/>
              <a:cs typeface="Fredoka" pitchFamily="2" charset="-79"/>
            </a:endParaRPr>
          </a:p>
          <a:p>
            <a:r>
              <a:rPr lang="pt-BR" dirty="0">
                <a:latin typeface="Fredoka" pitchFamily="2" charset="-79"/>
                <a:cs typeface="Fredoka" pitchFamily="2" charset="-79"/>
              </a:rPr>
              <a:t>(Software como serviço)</a:t>
            </a:r>
          </a:p>
        </p:txBody>
      </p:sp>
      <p:sp>
        <p:nvSpPr>
          <p:cNvPr id="14" name="CaixaDeTexto 13">
            <a:extLst>
              <a:ext uri="{FF2B5EF4-FFF2-40B4-BE49-F238E27FC236}">
                <a16:creationId xmlns:a16="http://schemas.microsoft.com/office/drawing/2014/main" id="{FC99B8E0-9A7E-174D-0182-E4D63C1844DE}"/>
              </a:ext>
            </a:extLst>
          </p:cNvPr>
          <p:cNvSpPr txBox="1"/>
          <p:nvPr/>
        </p:nvSpPr>
        <p:spPr>
          <a:xfrm>
            <a:off x="1307431" y="5602252"/>
            <a:ext cx="1905000" cy="923330"/>
          </a:xfrm>
          <a:prstGeom prst="rect">
            <a:avLst/>
          </a:prstGeom>
          <a:solidFill>
            <a:schemeClr val="bg1"/>
          </a:solidFill>
        </p:spPr>
        <p:txBody>
          <a:bodyPr wrap="square" rtlCol="0">
            <a:spAutoFit/>
          </a:bodyPr>
          <a:lstStyle/>
          <a:p>
            <a:pPr algn="ctr"/>
            <a:r>
              <a:rPr lang="pt-BR" dirty="0">
                <a:solidFill>
                  <a:srgbClr val="FFFFFF"/>
                </a:solidFill>
                <a:latin typeface="Fredoka" pitchFamily="2" charset="-79"/>
                <a:cs typeface="Fredoka" pitchFamily="2" charset="-79"/>
              </a:rPr>
              <a:t>Mais controle sobre os recursos de TI</a:t>
            </a:r>
          </a:p>
        </p:txBody>
      </p:sp>
      <p:sp>
        <p:nvSpPr>
          <p:cNvPr id="15" name="CaixaDeTexto 14">
            <a:extLst>
              <a:ext uri="{FF2B5EF4-FFF2-40B4-BE49-F238E27FC236}">
                <a16:creationId xmlns:a16="http://schemas.microsoft.com/office/drawing/2014/main" id="{3680CE30-5633-A7CF-DB53-D8B370911E3B}"/>
              </a:ext>
            </a:extLst>
          </p:cNvPr>
          <p:cNvSpPr txBox="1"/>
          <p:nvPr/>
        </p:nvSpPr>
        <p:spPr>
          <a:xfrm>
            <a:off x="8422105" y="5589175"/>
            <a:ext cx="1905000" cy="923330"/>
          </a:xfrm>
          <a:prstGeom prst="rect">
            <a:avLst/>
          </a:prstGeom>
          <a:noFill/>
        </p:spPr>
        <p:txBody>
          <a:bodyPr wrap="square" rtlCol="0">
            <a:spAutoFit/>
          </a:bodyPr>
          <a:lstStyle/>
          <a:p>
            <a:pPr algn="ctr"/>
            <a:r>
              <a:rPr lang="pt-BR" dirty="0">
                <a:solidFill>
                  <a:srgbClr val="FFFFFF"/>
                </a:solidFill>
                <a:latin typeface="Fredoka" pitchFamily="2" charset="-79"/>
                <a:cs typeface="Fredoka" pitchFamily="2" charset="-79"/>
              </a:rPr>
              <a:t>Menos controle sobre os recursos de TI</a:t>
            </a:r>
          </a:p>
        </p:txBody>
      </p:sp>
    </p:spTree>
    <p:extLst>
      <p:ext uri="{BB962C8B-B14F-4D97-AF65-F5344CB8AC3E}">
        <p14:creationId xmlns:p14="http://schemas.microsoft.com/office/powerpoint/2010/main" val="3718911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F10A92-0468-3C07-34B7-7B49B9AF6C24}"/>
              </a:ext>
            </a:extLst>
          </p:cNvPr>
          <p:cNvSpPr>
            <a:spLocks noGrp="1"/>
          </p:cNvSpPr>
          <p:nvPr>
            <p:ph type="title"/>
          </p:nvPr>
        </p:nvSpPr>
        <p:spPr>
          <a:xfrm>
            <a:off x="838200" y="0"/>
            <a:ext cx="10515600" cy="1325563"/>
          </a:xfrm>
        </p:spPr>
        <p:txBody>
          <a:bodyPr>
            <a:normAutofit/>
          </a:bodyPr>
          <a:lstStyle/>
          <a:p>
            <a:r>
              <a:rPr lang="pt-BR" sz="3200" dirty="0">
                <a:solidFill>
                  <a:schemeClr val="accent4"/>
                </a:solidFill>
                <a:latin typeface="Fredoka" pitchFamily="2" charset="-79"/>
                <a:cs typeface="Fredoka" pitchFamily="2" charset="-79"/>
              </a:rPr>
              <a:t>QUEM GERENCIA O QUÊ?</a:t>
            </a:r>
          </a:p>
        </p:txBody>
      </p:sp>
      <p:sp>
        <p:nvSpPr>
          <p:cNvPr id="4" name="Retângulo Arredondado 3">
            <a:extLst>
              <a:ext uri="{FF2B5EF4-FFF2-40B4-BE49-F238E27FC236}">
                <a16:creationId xmlns:a16="http://schemas.microsoft.com/office/drawing/2014/main" id="{06903295-F031-04C7-AA01-76AA1A8DE8E4}"/>
              </a:ext>
            </a:extLst>
          </p:cNvPr>
          <p:cNvSpPr/>
          <p:nvPr/>
        </p:nvSpPr>
        <p:spPr>
          <a:xfrm>
            <a:off x="331871" y="1455821"/>
            <a:ext cx="2526632" cy="5245768"/>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Arredondado 4">
            <a:extLst>
              <a:ext uri="{FF2B5EF4-FFF2-40B4-BE49-F238E27FC236}">
                <a16:creationId xmlns:a16="http://schemas.microsoft.com/office/drawing/2014/main" id="{0D0CD3CF-97B7-73AB-BB1D-97B4F164AB33}"/>
              </a:ext>
            </a:extLst>
          </p:cNvPr>
          <p:cNvSpPr/>
          <p:nvPr/>
        </p:nvSpPr>
        <p:spPr>
          <a:xfrm>
            <a:off x="3355932" y="1455821"/>
            <a:ext cx="2526632" cy="5245768"/>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tângulo Arredondado 5">
            <a:extLst>
              <a:ext uri="{FF2B5EF4-FFF2-40B4-BE49-F238E27FC236}">
                <a16:creationId xmlns:a16="http://schemas.microsoft.com/office/drawing/2014/main" id="{046D1531-B2F1-3574-8AD2-F522BB47032E}"/>
              </a:ext>
            </a:extLst>
          </p:cNvPr>
          <p:cNvSpPr/>
          <p:nvPr/>
        </p:nvSpPr>
        <p:spPr>
          <a:xfrm>
            <a:off x="6344714" y="1455821"/>
            <a:ext cx="2526632" cy="5245768"/>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7" name="Retângulo Arredondado 6">
            <a:extLst>
              <a:ext uri="{FF2B5EF4-FFF2-40B4-BE49-F238E27FC236}">
                <a16:creationId xmlns:a16="http://schemas.microsoft.com/office/drawing/2014/main" id="{7F50DE5D-6283-A50E-5193-81E59728AE51}"/>
              </a:ext>
            </a:extLst>
          </p:cNvPr>
          <p:cNvSpPr/>
          <p:nvPr/>
        </p:nvSpPr>
        <p:spPr>
          <a:xfrm>
            <a:off x="9333497" y="1455821"/>
            <a:ext cx="2526632" cy="5245768"/>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8" name="Alternar Processo 7">
            <a:extLst>
              <a:ext uri="{FF2B5EF4-FFF2-40B4-BE49-F238E27FC236}">
                <a16:creationId xmlns:a16="http://schemas.microsoft.com/office/drawing/2014/main" id="{0A6436CF-5FBC-7261-A88D-56792E2C8DC5}"/>
              </a:ext>
            </a:extLst>
          </p:cNvPr>
          <p:cNvSpPr/>
          <p:nvPr/>
        </p:nvSpPr>
        <p:spPr>
          <a:xfrm>
            <a:off x="584527" y="3021761"/>
            <a:ext cx="2021304"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Tempo de execução</a:t>
            </a:r>
          </a:p>
        </p:txBody>
      </p:sp>
      <p:sp>
        <p:nvSpPr>
          <p:cNvPr id="9" name="Alternar Processo 8">
            <a:extLst>
              <a:ext uri="{FF2B5EF4-FFF2-40B4-BE49-F238E27FC236}">
                <a16:creationId xmlns:a16="http://schemas.microsoft.com/office/drawing/2014/main" id="{AE097FC5-AD00-39C9-F351-875C8F257EC6}"/>
              </a:ext>
            </a:extLst>
          </p:cNvPr>
          <p:cNvSpPr/>
          <p:nvPr/>
        </p:nvSpPr>
        <p:spPr>
          <a:xfrm>
            <a:off x="584528" y="3520674"/>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Middleware</a:t>
            </a:r>
          </a:p>
        </p:txBody>
      </p:sp>
      <p:sp>
        <p:nvSpPr>
          <p:cNvPr id="10" name="Alternar Processo 9">
            <a:extLst>
              <a:ext uri="{FF2B5EF4-FFF2-40B4-BE49-F238E27FC236}">
                <a16:creationId xmlns:a16="http://schemas.microsoft.com/office/drawing/2014/main" id="{0947E4B2-9081-CF24-85B4-A357A6A92F00}"/>
              </a:ext>
            </a:extLst>
          </p:cNvPr>
          <p:cNvSpPr/>
          <p:nvPr/>
        </p:nvSpPr>
        <p:spPr>
          <a:xfrm>
            <a:off x="584529" y="4030575"/>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SO</a:t>
            </a:r>
          </a:p>
        </p:txBody>
      </p:sp>
      <p:sp>
        <p:nvSpPr>
          <p:cNvPr id="11" name="Alternar Processo 10">
            <a:extLst>
              <a:ext uri="{FF2B5EF4-FFF2-40B4-BE49-F238E27FC236}">
                <a16:creationId xmlns:a16="http://schemas.microsoft.com/office/drawing/2014/main" id="{644F9CBB-6A4E-3DDD-E793-4D6519A1B1AF}"/>
              </a:ext>
            </a:extLst>
          </p:cNvPr>
          <p:cNvSpPr/>
          <p:nvPr/>
        </p:nvSpPr>
        <p:spPr>
          <a:xfrm>
            <a:off x="584530" y="4533941"/>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Virtualização</a:t>
            </a:r>
          </a:p>
        </p:txBody>
      </p:sp>
      <p:sp>
        <p:nvSpPr>
          <p:cNvPr id="12" name="Alternar Processo 11">
            <a:extLst>
              <a:ext uri="{FF2B5EF4-FFF2-40B4-BE49-F238E27FC236}">
                <a16:creationId xmlns:a16="http://schemas.microsoft.com/office/drawing/2014/main" id="{AA7A0BB3-0184-8F27-ED18-C548EB251DA3}"/>
              </a:ext>
            </a:extLst>
          </p:cNvPr>
          <p:cNvSpPr/>
          <p:nvPr/>
        </p:nvSpPr>
        <p:spPr>
          <a:xfrm>
            <a:off x="584531" y="5039789"/>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Servidores</a:t>
            </a:r>
          </a:p>
        </p:txBody>
      </p:sp>
      <p:sp>
        <p:nvSpPr>
          <p:cNvPr id="13" name="Alternar Processo 12">
            <a:extLst>
              <a:ext uri="{FF2B5EF4-FFF2-40B4-BE49-F238E27FC236}">
                <a16:creationId xmlns:a16="http://schemas.microsoft.com/office/drawing/2014/main" id="{9251CA3D-CBBF-A5BE-79A2-D917F82C90E2}"/>
              </a:ext>
            </a:extLst>
          </p:cNvPr>
          <p:cNvSpPr/>
          <p:nvPr/>
        </p:nvSpPr>
        <p:spPr>
          <a:xfrm>
            <a:off x="584525" y="5543276"/>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Armazenamento</a:t>
            </a:r>
          </a:p>
        </p:txBody>
      </p:sp>
      <p:sp>
        <p:nvSpPr>
          <p:cNvPr id="14" name="Alternar Processo 13">
            <a:extLst>
              <a:ext uri="{FF2B5EF4-FFF2-40B4-BE49-F238E27FC236}">
                <a16:creationId xmlns:a16="http://schemas.microsoft.com/office/drawing/2014/main" id="{9EE2961B-A988-321A-95E0-729512B2F894}"/>
              </a:ext>
            </a:extLst>
          </p:cNvPr>
          <p:cNvSpPr/>
          <p:nvPr/>
        </p:nvSpPr>
        <p:spPr>
          <a:xfrm>
            <a:off x="584525" y="6063772"/>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Redes</a:t>
            </a:r>
          </a:p>
        </p:txBody>
      </p:sp>
      <p:sp>
        <p:nvSpPr>
          <p:cNvPr id="15" name="Alternar Processo 14">
            <a:extLst>
              <a:ext uri="{FF2B5EF4-FFF2-40B4-BE49-F238E27FC236}">
                <a16:creationId xmlns:a16="http://schemas.microsoft.com/office/drawing/2014/main" id="{68737606-C673-1814-914B-733792531741}"/>
              </a:ext>
            </a:extLst>
          </p:cNvPr>
          <p:cNvSpPr/>
          <p:nvPr/>
        </p:nvSpPr>
        <p:spPr>
          <a:xfrm>
            <a:off x="584527" y="2500872"/>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Dados</a:t>
            </a:r>
            <a:endParaRPr lang="pt-BR" sz="1600" dirty="0">
              <a:solidFill>
                <a:schemeClr val="tx1"/>
              </a:solidFill>
              <a:latin typeface="Fredoka" pitchFamily="2" charset="-79"/>
              <a:cs typeface="Fredoka" pitchFamily="2" charset="-79"/>
            </a:endParaRPr>
          </a:p>
        </p:txBody>
      </p:sp>
      <p:sp>
        <p:nvSpPr>
          <p:cNvPr id="16" name="Alternar Processo 15">
            <a:extLst>
              <a:ext uri="{FF2B5EF4-FFF2-40B4-BE49-F238E27FC236}">
                <a16:creationId xmlns:a16="http://schemas.microsoft.com/office/drawing/2014/main" id="{5EFF4F86-74E9-9F08-C4B6-2F9FC8F45BD0}"/>
              </a:ext>
            </a:extLst>
          </p:cNvPr>
          <p:cNvSpPr/>
          <p:nvPr/>
        </p:nvSpPr>
        <p:spPr>
          <a:xfrm>
            <a:off x="584525" y="1990964"/>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Aplicativos</a:t>
            </a:r>
            <a:endParaRPr lang="pt-BR" dirty="0">
              <a:solidFill>
                <a:schemeClr val="tx1"/>
              </a:solidFill>
              <a:latin typeface="Fredoka" pitchFamily="2" charset="-79"/>
              <a:cs typeface="Fredoka" pitchFamily="2" charset="-79"/>
            </a:endParaRPr>
          </a:p>
        </p:txBody>
      </p:sp>
      <p:sp>
        <p:nvSpPr>
          <p:cNvPr id="17" name="CaixaDeTexto 16">
            <a:extLst>
              <a:ext uri="{FF2B5EF4-FFF2-40B4-BE49-F238E27FC236}">
                <a16:creationId xmlns:a16="http://schemas.microsoft.com/office/drawing/2014/main" id="{005A9490-2DA9-5C67-1190-41BF30FF9C10}"/>
              </a:ext>
            </a:extLst>
          </p:cNvPr>
          <p:cNvSpPr txBox="1"/>
          <p:nvPr/>
        </p:nvSpPr>
        <p:spPr>
          <a:xfrm>
            <a:off x="440549" y="1575845"/>
            <a:ext cx="2526632" cy="369332"/>
          </a:xfrm>
          <a:prstGeom prst="rect">
            <a:avLst/>
          </a:prstGeom>
          <a:noFill/>
        </p:spPr>
        <p:txBody>
          <a:bodyPr wrap="square" rtlCol="0">
            <a:spAutoFit/>
          </a:bodyPr>
          <a:lstStyle/>
          <a:p>
            <a:r>
              <a:rPr lang="pt-BR" dirty="0">
                <a:latin typeface="Fredoka" pitchFamily="2" charset="-79"/>
                <a:cs typeface="Fredoka" pitchFamily="2" charset="-79"/>
              </a:rPr>
              <a:t>Local (On-premises)</a:t>
            </a:r>
          </a:p>
        </p:txBody>
      </p:sp>
      <p:sp>
        <p:nvSpPr>
          <p:cNvPr id="18" name="Alternar Processo 17">
            <a:extLst>
              <a:ext uri="{FF2B5EF4-FFF2-40B4-BE49-F238E27FC236}">
                <a16:creationId xmlns:a16="http://schemas.microsoft.com/office/drawing/2014/main" id="{68C52419-E270-BE3B-4476-A219CEB1E8FB}"/>
              </a:ext>
            </a:extLst>
          </p:cNvPr>
          <p:cNvSpPr/>
          <p:nvPr/>
        </p:nvSpPr>
        <p:spPr>
          <a:xfrm>
            <a:off x="3648569" y="3021761"/>
            <a:ext cx="2021304"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Tempo de execução</a:t>
            </a:r>
          </a:p>
        </p:txBody>
      </p:sp>
      <p:sp>
        <p:nvSpPr>
          <p:cNvPr id="19" name="Alternar Processo 18">
            <a:extLst>
              <a:ext uri="{FF2B5EF4-FFF2-40B4-BE49-F238E27FC236}">
                <a16:creationId xmlns:a16="http://schemas.microsoft.com/office/drawing/2014/main" id="{9C2A21C9-1E7C-10DC-18B7-496A784ABD61}"/>
              </a:ext>
            </a:extLst>
          </p:cNvPr>
          <p:cNvSpPr/>
          <p:nvPr/>
        </p:nvSpPr>
        <p:spPr>
          <a:xfrm>
            <a:off x="3648570" y="3520674"/>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Middleware</a:t>
            </a:r>
          </a:p>
        </p:txBody>
      </p:sp>
      <p:sp>
        <p:nvSpPr>
          <p:cNvPr id="20" name="Alternar Processo 19">
            <a:extLst>
              <a:ext uri="{FF2B5EF4-FFF2-40B4-BE49-F238E27FC236}">
                <a16:creationId xmlns:a16="http://schemas.microsoft.com/office/drawing/2014/main" id="{79A4E68E-58F4-1802-17DA-04DEA5E9AA42}"/>
              </a:ext>
            </a:extLst>
          </p:cNvPr>
          <p:cNvSpPr/>
          <p:nvPr/>
        </p:nvSpPr>
        <p:spPr>
          <a:xfrm>
            <a:off x="3648571" y="4030575"/>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SO</a:t>
            </a:r>
          </a:p>
        </p:txBody>
      </p:sp>
      <p:sp>
        <p:nvSpPr>
          <p:cNvPr id="21" name="Alternar Processo 20">
            <a:extLst>
              <a:ext uri="{FF2B5EF4-FFF2-40B4-BE49-F238E27FC236}">
                <a16:creationId xmlns:a16="http://schemas.microsoft.com/office/drawing/2014/main" id="{6D3E2E48-5748-8666-7A3A-ACEB465BBE7D}"/>
              </a:ext>
            </a:extLst>
          </p:cNvPr>
          <p:cNvSpPr/>
          <p:nvPr/>
        </p:nvSpPr>
        <p:spPr>
          <a:xfrm>
            <a:off x="3648572" y="4533941"/>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Virtualização</a:t>
            </a:r>
          </a:p>
        </p:txBody>
      </p:sp>
      <p:sp>
        <p:nvSpPr>
          <p:cNvPr id="22" name="Alternar Processo 21">
            <a:extLst>
              <a:ext uri="{FF2B5EF4-FFF2-40B4-BE49-F238E27FC236}">
                <a16:creationId xmlns:a16="http://schemas.microsoft.com/office/drawing/2014/main" id="{66574126-5D55-DDA2-4ADB-FD3C0CFCC1D9}"/>
              </a:ext>
            </a:extLst>
          </p:cNvPr>
          <p:cNvSpPr/>
          <p:nvPr/>
        </p:nvSpPr>
        <p:spPr>
          <a:xfrm>
            <a:off x="3648573" y="5039789"/>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Servidores</a:t>
            </a:r>
          </a:p>
        </p:txBody>
      </p:sp>
      <p:sp>
        <p:nvSpPr>
          <p:cNvPr id="23" name="Alternar Processo 22">
            <a:extLst>
              <a:ext uri="{FF2B5EF4-FFF2-40B4-BE49-F238E27FC236}">
                <a16:creationId xmlns:a16="http://schemas.microsoft.com/office/drawing/2014/main" id="{8962EC55-68B4-4BE1-81E6-11B5D55CDC8D}"/>
              </a:ext>
            </a:extLst>
          </p:cNvPr>
          <p:cNvSpPr/>
          <p:nvPr/>
        </p:nvSpPr>
        <p:spPr>
          <a:xfrm>
            <a:off x="3648567" y="5543276"/>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Armazenamento</a:t>
            </a:r>
          </a:p>
        </p:txBody>
      </p:sp>
      <p:sp>
        <p:nvSpPr>
          <p:cNvPr id="24" name="Alternar Processo 23">
            <a:extLst>
              <a:ext uri="{FF2B5EF4-FFF2-40B4-BE49-F238E27FC236}">
                <a16:creationId xmlns:a16="http://schemas.microsoft.com/office/drawing/2014/main" id="{6641D59E-4505-0241-0946-ABAC70F37DE6}"/>
              </a:ext>
            </a:extLst>
          </p:cNvPr>
          <p:cNvSpPr/>
          <p:nvPr/>
        </p:nvSpPr>
        <p:spPr>
          <a:xfrm>
            <a:off x="3648567" y="6063772"/>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Redes</a:t>
            </a:r>
          </a:p>
        </p:txBody>
      </p:sp>
      <p:sp>
        <p:nvSpPr>
          <p:cNvPr id="25" name="Alternar Processo 24">
            <a:extLst>
              <a:ext uri="{FF2B5EF4-FFF2-40B4-BE49-F238E27FC236}">
                <a16:creationId xmlns:a16="http://schemas.microsoft.com/office/drawing/2014/main" id="{C7E27260-3E3B-4AF7-11CD-3A2A3AEEF33F}"/>
              </a:ext>
            </a:extLst>
          </p:cNvPr>
          <p:cNvSpPr/>
          <p:nvPr/>
        </p:nvSpPr>
        <p:spPr>
          <a:xfrm>
            <a:off x="3648569" y="2500872"/>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Dados</a:t>
            </a:r>
            <a:endParaRPr lang="pt-BR" sz="1600" dirty="0">
              <a:solidFill>
                <a:schemeClr val="tx1"/>
              </a:solidFill>
              <a:latin typeface="Fredoka" pitchFamily="2" charset="-79"/>
              <a:cs typeface="Fredoka" pitchFamily="2" charset="-79"/>
            </a:endParaRPr>
          </a:p>
        </p:txBody>
      </p:sp>
      <p:sp>
        <p:nvSpPr>
          <p:cNvPr id="26" name="Alternar Processo 25">
            <a:extLst>
              <a:ext uri="{FF2B5EF4-FFF2-40B4-BE49-F238E27FC236}">
                <a16:creationId xmlns:a16="http://schemas.microsoft.com/office/drawing/2014/main" id="{2875E480-4824-A566-EEA5-C71986251E22}"/>
              </a:ext>
            </a:extLst>
          </p:cNvPr>
          <p:cNvSpPr/>
          <p:nvPr/>
        </p:nvSpPr>
        <p:spPr>
          <a:xfrm>
            <a:off x="3648567" y="1990964"/>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Aplicativos</a:t>
            </a:r>
            <a:endParaRPr lang="pt-BR" dirty="0">
              <a:solidFill>
                <a:schemeClr val="tx1"/>
              </a:solidFill>
              <a:latin typeface="Fredoka" pitchFamily="2" charset="-79"/>
              <a:cs typeface="Fredoka" pitchFamily="2" charset="-79"/>
            </a:endParaRPr>
          </a:p>
        </p:txBody>
      </p:sp>
      <p:sp>
        <p:nvSpPr>
          <p:cNvPr id="36" name="Alternar Processo 35">
            <a:extLst>
              <a:ext uri="{FF2B5EF4-FFF2-40B4-BE49-F238E27FC236}">
                <a16:creationId xmlns:a16="http://schemas.microsoft.com/office/drawing/2014/main" id="{4560BE00-DB41-6E67-1B35-21E00E33B123}"/>
              </a:ext>
            </a:extLst>
          </p:cNvPr>
          <p:cNvSpPr/>
          <p:nvPr/>
        </p:nvSpPr>
        <p:spPr>
          <a:xfrm>
            <a:off x="6596306" y="2976266"/>
            <a:ext cx="2021304"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Tempo de execução</a:t>
            </a:r>
          </a:p>
        </p:txBody>
      </p:sp>
      <p:sp>
        <p:nvSpPr>
          <p:cNvPr id="37" name="Alternar Processo 36">
            <a:extLst>
              <a:ext uri="{FF2B5EF4-FFF2-40B4-BE49-F238E27FC236}">
                <a16:creationId xmlns:a16="http://schemas.microsoft.com/office/drawing/2014/main" id="{EEBDB1C9-5AC0-AE52-0466-9E71BD2C20AB}"/>
              </a:ext>
            </a:extLst>
          </p:cNvPr>
          <p:cNvSpPr/>
          <p:nvPr/>
        </p:nvSpPr>
        <p:spPr>
          <a:xfrm>
            <a:off x="6596307" y="3475179"/>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Middleware</a:t>
            </a:r>
          </a:p>
        </p:txBody>
      </p:sp>
      <p:sp>
        <p:nvSpPr>
          <p:cNvPr id="38" name="Alternar Processo 37">
            <a:extLst>
              <a:ext uri="{FF2B5EF4-FFF2-40B4-BE49-F238E27FC236}">
                <a16:creationId xmlns:a16="http://schemas.microsoft.com/office/drawing/2014/main" id="{87FEB76E-2C39-7DBC-745A-D66A8D156A6C}"/>
              </a:ext>
            </a:extLst>
          </p:cNvPr>
          <p:cNvSpPr/>
          <p:nvPr/>
        </p:nvSpPr>
        <p:spPr>
          <a:xfrm>
            <a:off x="6596308" y="3985080"/>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SO</a:t>
            </a:r>
          </a:p>
        </p:txBody>
      </p:sp>
      <p:sp>
        <p:nvSpPr>
          <p:cNvPr id="39" name="Alternar Processo 38">
            <a:extLst>
              <a:ext uri="{FF2B5EF4-FFF2-40B4-BE49-F238E27FC236}">
                <a16:creationId xmlns:a16="http://schemas.microsoft.com/office/drawing/2014/main" id="{263F1568-369A-EFA1-50D9-CDB215798793}"/>
              </a:ext>
            </a:extLst>
          </p:cNvPr>
          <p:cNvSpPr/>
          <p:nvPr/>
        </p:nvSpPr>
        <p:spPr>
          <a:xfrm>
            <a:off x="6596309" y="4488446"/>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Virtualização</a:t>
            </a:r>
          </a:p>
        </p:txBody>
      </p:sp>
      <p:sp>
        <p:nvSpPr>
          <p:cNvPr id="40" name="Alternar Processo 39">
            <a:extLst>
              <a:ext uri="{FF2B5EF4-FFF2-40B4-BE49-F238E27FC236}">
                <a16:creationId xmlns:a16="http://schemas.microsoft.com/office/drawing/2014/main" id="{A817672F-0CF4-92D6-3C36-4C1A879B794D}"/>
              </a:ext>
            </a:extLst>
          </p:cNvPr>
          <p:cNvSpPr/>
          <p:nvPr/>
        </p:nvSpPr>
        <p:spPr>
          <a:xfrm>
            <a:off x="6596310" y="4994294"/>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Servidores</a:t>
            </a:r>
          </a:p>
        </p:txBody>
      </p:sp>
      <p:sp>
        <p:nvSpPr>
          <p:cNvPr id="41" name="Alternar Processo 40">
            <a:extLst>
              <a:ext uri="{FF2B5EF4-FFF2-40B4-BE49-F238E27FC236}">
                <a16:creationId xmlns:a16="http://schemas.microsoft.com/office/drawing/2014/main" id="{8208E17C-974C-0A7A-D500-19681BDF09B6}"/>
              </a:ext>
            </a:extLst>
          </p:cNvPr>
          <p:cNvSpPr/>
          <p:nvPr/>
        </p:nvSpPr>
        <p:spPr>
          <a:xfrm>
            <a:off x="6596304" y="5497781"/>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Armazenamento</a:t>
            </a:r>
          </a:p>
        </p:txBody>
      </p:sp>
      <p:sp>
        <p:nvSpPr>
          <p:cNvPr id="42" name="Alternar Processo 41">
            <a:extLst>
              <a:ext uri="{FF2B5EF4-FFF2-40B4-BE49-F238E27FC236}">
                <a16:creationId xmlns:a16="http://schemas.microsoft.com/office/drawing/2014/main" id="{3D738AA4-E325-0486-1032-D7CD4836ECF7}"/>
              </a:ext>
            </a:extLst>
          </p:cNvPr>
          <p:cNvSpPr/>
          <p:nvPr/>
        </p:nvSpPr>
        <p:spPr>
          <a:xfrm>
            <a:off x="6596304" y="6018277"/>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Redes</a:t>
            </a:r>
          </a:p>
        </p:txBody>
      </p:sp>
      <p:sp>
        <p:nvSpPr>
          <p:cNvPr id="43" name="Alternar Processo 42">
            <a:extLst>
              <a:ext uri="{FF2B5EF4-FFF2-40B4-BE49-F238E27FC236}">
                <a16:creationId xmlns:a16="http://schemas.microsoft.com/office/drawing/2014/main" id="{8DD573B4-C781-11AA-C07A-65B2D4B4A8D7}"/>
              </a:ext>
            </a:extLst>
          </p:cNvPr>
          <p:cNvSpPr/>
          <p:nvPr/>
        </p:nvSpPr>
        <p:spPr>
          <a:xfrm>
            <a:off x="6596306" y="2455377"/>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Dados</a:t>
            </a:r>
            <a:endParaRPr lang="pt-BR" sz="1600" dirty="0">
              <a:solidFill>
                <a:schemeClr val="tx1"/>
              </a:solidFill>
              <a:latin typeface="Fredoka" pitchFamily="2" charset="-79"/>
              <a:cs typeface="Fredoka" pitchFamily="2" charset="-79"/>
            </a:endParaRPr>
          </a:p>
        </p:txBody>
      </p:sp>
      <p:sp>
        <p:nvSpPr>
          <p:cNvPr id="44" name="Alternar Processo 43">
            <a:extLst>
              <a:ext uri="{FF2B5EF4-FFF2-40B4-BE49-F238E27FC236}">
                <a16:creationId xmlns:a16="http://schemas.microsoft.com/office/drawing/2014/main" id="{3C78E382-023E-9B0B-10FD-DD76FBB1F4BC}"/>
              </a:ext>
            </a:extLst>
          </p:cNvPr>
          <p:cNvSpPr/>
          <p:nvPr/>
        </p:nvSpPr>
        <p:spPr>
          <a:xfrm>
            <a:off x="6596304" y="1945469"/>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Aplicativos</a:t>
            </a:r>
            <a:endParaRPr lang="pt-BR" dirty="0">
              <a:solidFill>
                <a:schemeClr val="tx1"/>
              </a:solidFill>
              <a:latin typeface="Fredoka" pitchFamily="2" charset="-79"/>
              <a:cs typeface="Fredoka" pitchFamily="2" charset="-79"/>
            </a:endParaRPr>
          </a:p>
        </p:txBody>
      </p:sp>
      <p:sp>
        <p:nvSpPr>
          <p:cNvPr id="45" name="Alternar Processo 44">
            <a:extLst>
              <a:ext uri="{FF2B5EF4-FFF2-40B4-BE49-F238E27FC236}">
                <a16:creationId xmlns:a16="http://schemas.microsoft.com/office/drawing/2014/main" id="{75D50E8E-38C6-0177-7C7E-1F3145936F33}"/>
              </a:ext>
            </a:extLst>
          </p:cNvPr>
          <p:cNvSpPr/>
          <p:nvPr/>
        </p:nvSpPr>
        <p:spPr>
          <a:xfrm>
            <a:off x="9586166" y="3016942"/>
            <a:ext cx="2021304"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Tempo de execução</a:t>
            </a:r>
          </a:p>
        </p:txBody>
      </p:sp>
      <p:sp>
        <p:nvSpPr>
          <p:cNvPr id="46" name="Alternar Processo 45">
            <a:extLst>
              <a:ext uri="{FF2B5EF4-FFF2-40B4-BE49-F238E27FC236}">
                <a16:creationId xmlns:a16="http://schemas.microsoft.com/office/drawing/2014/main" id="{7F8590AF-9D77-24A9-B6B0-5159EC3ED25B}"/>
              </a:ext>
            </a:extLst>
          </p:cNvPr>
          <p:cNvSpPr/>
          <p:nvPr/>
        </p:nvSpPr>
        <p:spPr>
          <a:xfrm>
            <a:off x="9586167" y="3515855"/>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Middleware</a:t>
            </a:r>
          </a:p>
        </p:txBody>
      </p:sp>
      <p:sp>
        <p:nvSpPr>
          <p:cNvPr id="47" name="Alternar Processo 46">
            <a:extLst>
              <a:ext uri="{FF2B5EF4-FFF2-40B4-BE49-F238E27FC236}">
                <a16:creationId xmlns:a16="http://schemas.microsoft.com/office/drawing/2014/main" id="{ADBE1375-0C13-6004-2AF3-0C7209D07F98}"/>
              </a:ext>
            </a:extLst>
          </p:cNvPr>
          <p:cNvSpPr/>
          <p:nvPr/>
        </p:nvSpPr>
        <p:spPr>
          <a:xfrm>
            <a:off x="9586168" y="4025756"/>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SO</a:t>
            </a:r>
          </a:p>
        </p:txBody>
      </p:sp>
      <p:sp>
        <p:nvSpPr>
          <p:cNvPr id="48" name="Alternar Processo 47">
            <a:extLst>
              <a:ext uri="{FF2B5EF4-FFF2-40B4-BE49-F238E27FC236}">
                <a16:creationId xmlns:a16="http://schemas.microsoft.com/office/drawing/2014/main" id="{6BC708FC-1F18-7B20-01B6-93F76F7A7D03}"/>
              </a:ext>
            </a:extLst>
          </p:cNvPr>
          <p:cNvSpPr/>
          <p:nvPr/>
        </p:nvSpPr>
        <p:spPr>
          <a:xfrm>
            <a:off x="9586169" y="4529122"/>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Virtualização</a:t>
            </a:r>
          </a:p>
        </p:txBody>
      </p:sp>
      <p:sp>
        <p:nvSpPr>
          <p:cNvPr id="49" name="Alternar Processo 48">
            <a:extLst>
              <a:ext uri="{FF2B5EF4-FFF2-40B4-BE49-F238E27FC236}">
                <a16:creationId xmlns:a16="http://schemas.microsoft.com/office/drawing/2014/main" id="{1D0095C2-CD78-9669-41F5-B8D6933DE0F3}"/>
              </a:ext>
            </a:extLst>
          </p:cNvPr>
          <p:cNvSpPr/>
          <p:nvPr/>
        </p:nvSpPr>
        <p:spPr>
          <a:xfrm>
            <a:off x="9586170" y="5034970"/>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Servidores</a:t>
            </a:r>
          </a:p>
        </p:txBody>
      </p:sp>
      <p:sp>
        <p:nvSpPr>
          <p:cNvPr id="50" name="Alternar Processo 49">
            <a:extLst>
              <a:ext uri="{FF2B5EF4-FFF2-40B4-BE49-F238E27FC236}">
                <a16:creationId xmlns:a16="http://schemas.microsoft.com/office/drawing/2014/main" id="{B5D58E7C-2477-C70A-BD38-BB25AFCB96E1}"/>
              </a:ext>
            </a:extLst>
          </p:cNvPr>
          <p:cNvSpPr/>
          <p:nvPr/>
        </p:nvSpPr>
        <p:spPr>
          <a:xfrm>
            <a:off x="9586164" y="5538457"/>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Armazenamento</a:t>
            </a:r>
          </a:p>
        </p:txBody>
      </p:sp>
      <p:sp>
        <p:nvSpPr>
          <p:cNvPr id="51" name="Alternar Processo 50">
            <a:extLst>
              <a:ext uri="{FF2B5EF4-FFF2-40B4-BE49-F238E27FC236}">
                <a16:creationId xmlns:a16="http://schemas.microsoft.com/office/drawing/2014/main" id="{D87D3A0D-0912-C8D7-D48A-F05C569FA511}"/>
              </a:ext>
            </a:extLst>
          </p:cNvPr>
          <p:cNvSpPr/>
          <p:nvPr/>
        </p:nvSpPr>
        <p:spPr>
          <a:xfrm>
            <a:off x="9586164" y="6058953"/>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Redes</a:t>
            </a:r>
          </a:p>
        </p:txBody>
      </p:sp>
      <p:sp>
        <p:nvSpPr>
          <p:cNvPr id="52" name="Alternar Processo 51">
            <a:extLst>
              <a:ext uri="{FF2B5EF4-FFF2-40B4-BE49-F238E27FC236}">
                <a16:creationId xmlns:a16="http://schemas.microsoft.com/office/drawing/2014/main" id="{21B48393-B135-F71C-EEA6-0AFF2CB710D0}"/>
              </a:ext>
            </a:extLst>
          </p:cNvPr>
          <p:cNvSpPr/>
          <p:nvPr/>
        </p:nvSpPr>
        <p:spPr>
          <a:xfrm>
            <a:off x="9586166" y="2496053"/>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Dados</a:t>
            </a:r>
            <a:endParaRPr lang="pt-BR" sz="1600" dirty="0">
              <a:solidFill>
                <a:schemeClr val="tx1"/>
              </a:solidFill>
              <a:latin typeface="Fredoka" pitchFamily="2" charset="-79"/>
              <a:cs typeface="Fredoka" pitchFamily="2" charset="-79"/>
            </a:endParaRPr>
          </a:p>
        </p:txBody>
      </p:sp>
      <p:sp>
        <p:nvSpPr>
          <p:cNvPr id="53" name="Alternar Processo 52">
            <a:extLst>
              <a:ext uri="{FF2B5EF4-FFF2-40B4-BE49-F238E27FC236}">
                <a16:creationId xmlns:a16="http://schemas.microsoft.com/office/drawing/2014/main" id="{709719B3-D467-4507-0ED2-427A56C6CFD2}"/>
              </a:ext>
            </a:extLst>
          </p:cNvPr>
          <p:cNvSpPr/>
          <p:nvPr/>
        </p:nvSpPr>
        <p:spPr>
          <a:xfrm>
            <a:off x="9586164" y="1986145"/>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Aplicativos</a:t>
            </a:r>
            <a:endParaRPr lang="pt-BR" dirty="0">
              <a:solidFill>
                <a:schemeClr val="tx1"/>
              </a:solidFill>
              <a:latin typeface="Fredoka" pitchFamily="2" charset="-79"/>
              <a:cs typeface="Fredoka" pitchFamily="2" charset="-79"/>
            </a:endParaRPr>
          </a:p>
        </p:txBody>
      </p:sp>
      <p:sp>
        <p:nvSpPr>
          <p:cNvPr id="54" name="CaixaDeTexto 53">
            <a:extLst>
              <a:ext uri="{FF2B5EF4-FFF2-40B4-BE49-F238E27FC236}">
                <a16:creationId xmlns:a16="http://schemas.microsoft.com/office/drawing/2014/main" id="{E6293B16-C2E3-C920-67BA-88FD83751B3D}"/>
              </a:ext>
            </a:extLst>
          </p:cNvPr>
          <p:cNvSpPr txBox="1"/>
          <p:nvPr/>
        </p:nvSpPr>
        <p:spPr>
          <a:xfrm>
            <a:off x="3648567" y="1569975"/>
            <a:ext cx="2021305" cy="369332"/>
          </a:xfrm>
          <a:prstGeom prst="rect">
            <a:avLst/>
          </a:prstGeom>
          <a:noFill/>
        </p:spPr>
        <p:txBody>
          <a:bodyPr wrap="square" rtlCol="0">
            <a:spAutoFit/>
          </a:bodyPr>
          <a:lstStyle/>
          <a:p>
            <a:r>
              <a:rPr lang="pt-BR" dirty="0">
                <a:latin typeface="Fredoka" pitchFamily="2" charset="-79"/>
                <a:cs typeface="Fredoka" pitchFamily="2" charset="-79"/>
              </a:rPr>
              <a:t>IaaS</a:t>
            </a:r>
          </a:p>
        </p:txBody>
      </p:sp>
      <p:sp>
        <p:nvSpPr>
          <p:cNvPr id="55" name="CaixaDeTexto 54">
            <a:extLst>
              <a:ext uri="{FF2B5EF4-FFF2-40B4-BE49-F238E27FC236}">
                <a16:creationId xmlns:a16="http://schemas.microsoft.com/office/drawing/2014/main" id="{B9FD2E1F-BED0-5665-B533-B8A1A8AFEE99}"/>
              </a:ext>
            </a:extLst>
          </p:cNvPr>
          <p:cNvSpPr txBox="1"/>
          <p:nvPr/>
        </p:nvSpPr>
        <p:spPr>
          <a:xfrm>
            <a:off x="6596303" y="1530893"/>
            <a:ext cx="2021305" cy="369332"/>
          </a:xfrm>
          <a:prstGeom prst="rect">
            <a:avLst/>
          </a:prstGeom>
          <a:noFill/>
        </p:spPr>
        <p:txBody>
          <a:bodyPr wrap="square" rtlCol="0">
            <a:spAutoFit/>
          </a:bodyPr>
          <a:lstStyle/>
          <a:p>
            <a:r>
              <a:rPr lang="pt-BR" dirty="0">
                <a:latin typeface="Fredoka" pitchFamily="2" charset="-79"/>
                <a:cs typeface="Fredoka" pitchFamily="2" charset="-79"/>
              </a:rPr>
              <a:t>PaaS</a:t>
            </a:r>
          </a:p>
        </p:txBody>
      </p:sp>
      <p:sp>
        <p:nvSpPr>
          <p:cNvPr id="56" name="CaixaDeTexto 55">
            <a:extLst>
              <a:ext uri="{FF2B5EF4-FFF2-40B4-BE49-F238E27FC236}">
                <a16:creationId xmlns:a16="http://schemas.microsoft.com/office/drawing/2014/main" id="{B234FCAC-2E29-04DA-125B-A46E91B477A2}"/>
              </a:ext>
            </a:extLst>
          </p:cNvPr>
          <p:cNvSpPr txBox="1"/>
          <p:nvPr/>
        </p:nvSpPr>
        <p:spPr>
          <a:xfrm>
            <a:off x="9586160" y="1530828"/>
            <a:ext cx="2021305" cy="369332"/>
          </a:xfrm>
          <a:prstGeom prst="rect">
            <a:avLst/>
          </a:prstGeom>
          <a:noFill/>
        </p:spPr>
        <p:txBody>
          <a:bodyPr wrap="square" rtlCol="0">
            <a:spAutoFit/>
          </a:bodyPr>
          <a:lstStyle/>
          <a:p>
            <a:r>
              <a:rPr lang="pt-BR" dirty="0">
                <a:latin typeface="Fredoka" pitchFamily="2" charset="-79"/>
                <a:cs typeface="Fredoka" pitchFamily="2" charset="-79"/>
              </a:rPr>
              <a:t>SaaS</a:t>
            </a:r>
          </a:p>
        </p:txBody>
      </p:sp>
      <p:sp>
        <p:nvSpPr>
          <p:cNvPr id="57" name="Retângulo 56">
            <a:extLst>
              <a:ext uri="{FF2B5EF4-FFF2-40B4-BE49-F238E27FC236}">
                <a16:creationId xmlns:a16="http://schemas.microsoft.com/office/drawing/2014/main" id="{37B2372F-C70D-617A-4BDB-A50C58E7E26C}"/>
              </a:ext>
            </a:extLst>
          </p:cNvPr>
          <p:cNvSpPr/>
          <p:nvPr/>
        </p:nvSpPr>
        <p:spPr>
          <a:xfrm>
            <a:off x="7279105" y="144379"/>
            <a:ext cx="327850" cy="33688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pt-BR" dirty="0"/>
          </a:p>
        </p:txBody>
      </p:sp>
      <p:sp>
        <p:nvSpPr>
          <p:cNvPr id="58" name="Retângulo 57">
            <a:extLst>
              <a:ext uri="{FF2B5EF4-FFF2-40B4-BE49-F238E27FC236}">
                <a16:creationId xmlns:a16="http://schemas.microsoft.com/office/drawing/2014/main" id="{4FAD27C4-392E-012B-B0E7-C6151CE7D485}"/>
              </a:ext>
            </a:extLst>
          </p:cNvPr>
          <p:cNvSpPr/>
          <p:nvPr/>
        </p:nvSpPr>
        <p:spPr>
          <a:xfrm>
            <a:off x="7279105" y="619771"/>
            <a:ext cx="327850" cy="33688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dirty="0"/>
          </a:p>
        </p:txBody>
      </p:sp>
      <p:sp>
        <p:nvSpPr>
          <p:cNvPr id="60" name="CaixaDeTexto 59">
            <a:extLst>
              <a:ext uri="{FF2B5EF4-FFF2-40B4-BE49-F238E27FC236}">
                <a16:creationId xmlns:a16="http://schemas.microsoft.com/office/drawing/2014/main" id="{8568FE18-469B-2D50-03DA-BC2725FDEF32}"/>
              </a:ext>
            </a:extLst>
          </p:cNvPr>
          <p:cNvSpPr txBox="1"/>
          <p:nvPr/>
        </p:nvSpPr>
        <p:spPr>
          <a:xfrm>
            <a:off x="7606955" y="138080"/>
            <a:ext cx="6093994"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Você </a:t>
            </a:r>
            <a:r>
              <a:rPr lang="pt-BR" dirty="0">
                <a:solidFill>
                  <a:srgbClr val="FFFFFF"/>
                </a:solidFill>
                <a:latin typeface="Fredoka" pitchFamily="2" charset="-79"/>
                <a:cs typeface="Fredoka" pitchFamily="2" charset="-79"/>
              </a:rPr>
              <a:t>gerencia</a:t>
            </a:r>
          </a:p>
        </p:txBody>
      </p:sp>
      <p:sp>
        <p:nvSpPr>
          <p:cNvPr id="61" name="CaixaDeTexto 60">
            <a:extLst>
              <a:ext uri="{FF2B5EF4-FFF2-40B4-BE49-F238E27FC236}">
                <a16:creationId xmlns:a16="http://schemas.microsoft.com/office/drawing/2014/main" id="{66351F1D-ADE9-B8BB-C06B-80FA80843369}"/>
              </a:ext>
            </a:extLst>
          </p:cNvPr>
          <p:cNvSpPr txBox="1"/>
          <p:nvPr/>
        </p:nvSpPr>
        <p:spPr>
          <a:xfrm>
            <a:off x="7606955" y="639762"/>
            <a:ext cx="6093994" cy="369332"/>
          </a:xfrm>
          <a:prstGeom prst="rect">
            <a:avLst/>
          </a:prstGeom>
          <a:noFill/>
        </p:spPr>
        <p:txBody>
          <a:bodyPr wrap="square">
            <a:spAutoFit/>
          </a:bodyPr>
          <a:lstStyle/>
          <a:p>
            <a:r>
              <a:rPr lang="pt-BR" dirty="0">
                <a:solidFill>
                  <a:srgbClr val="FFFFFF"/>
                </a:solidFill>
                <a:latin typeface="Fredoka" pitchFamily="2" charset="-79"/>
                <a:cs typeface="Fredoka" pitchFamily="2" charset="-79"/>
              </a:rPr>
              <a:t>Outros gerenciam</a:t>
            </a:r>
          </a:p>
        </p:txBody>
      </p:sp>
    </p:spTree>
    <p:extLst>
      <p:ext uri="{BB962C8B-B14F-4D97-AF65-F5344CB8AC3E}">
        <p14:creationId xmlns:p14="http://schemas.microsoft.com/office/powerpoint/2010/main" val="3331259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F10A92-0468-3C07-34B7-7B49B9AF6C24}"/>
              </a:ext>
            </a:extLst>
          </p:cNvPr>
          <p:cNvSpPr>
            <a:spLocks noGrp="1"/>
          </p:cNvSpPr>
          <p:nvPr>
            <p:ph type="title"/>
          </p:nvPr>
        </p:nvSpPr>
        <p:spPr>
          <a:xfrm>
            <a:off x="838200" y="0"/>
            <a:ext cx="5044364" cy="1325563"/>
          </a:xfrm>
        </p:spPr>
        <p:txBody>
          <a:bodyPr>
            <a:normAutofit/>
          </a:bodyPr>
          <a:lstStyle/>
          <a:p>
            <a:r>
              <a:rPr lang="pt-BR" sz="3200" dirty="0">
                <a:solidFill>
                  <a:schemeClr val="accent4"/>
                </a:solidFill>
                <a:latin typeface="Fredoka" pitchFamily="2" charset="-79"/>
                <a:cs typeface="Fredoka" pitchFamily="2" charset="-79"/>
              </a:rPr>
              <a:t>PIZZA AS A SERVICE</a:t>
            </a:r>
          </a:p>
        </p:txBody>
      </p:sp>
      <p:sp>
        <p:nvSpPr>
          <p:cNvPr id="4" name="Retângulo Arredondado 3">
            <a:extLst>
              <a:ext uri="{FF2B5EF4-FFF2-40B4-BE49-F238E27FC236}">
                <a16:creationId xmlns:a16="http://schemas.microsoft.com/office/drawing/2014/main" id="{06903295-F031-04C7-AA01-76AA1A8DE8E4}"/>
              </a:ext>
            </a:extLst>
          </p:cNvPr>
          <p:cNvSpPr/>
          <p:nvPr/>
        </p:nvSpPr>
        <p:spPr>
          <a:xfrm>
            <a:off x="331871" y="1531349"/>
            <a:ext cx="2526632" cy="5245768"/>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Arredondado 4">
            <a:extLst>
              <a:ext uri="{FF2B5EF4-FFF2-40B4-BE49-F238E27FC236}">
                <a16:creationId xmlns:a16="http://schemas.microsoft.com/office/drawing/2014/main" id="{0D0CD3CF-97B7-73AB-BB1D-97B4F164AB33}"/>
              </a:ext>
            </a:extLst>
          </p:cNvPr>
          <p:cNvSpPr/>
          <p:nvPr/>
        </p:nvSpPr>
        <p:spPr>
          <a:xfrm>
            <a:off x="3355932" y="1531349"/>
            <a:ext cx="2526632" cy="5245768"/>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tângulo Arredondado 5">
            <a:extLst>
              <a:ext uri="{FF2B5EF4-FFF2-40B4-BE49-F238E27FC236}">
                <a16:creationId xmlns:a16="http://schemas.microsoft.com/office/drawing/2014/main" id="{046D1531-B2F1-3574-8AD2-F522BB47032E}"/>
              </a:ext>
            </a:extLst>
          </p:cNvPr>
          <p:cNvSpPr/>
          <p:nvPr/>
        </p:nvSpPr>
        <p:spPr>
          <a:xfrm>
            <a:off x="6344714" y="1531349"/>
            <a:ext cx="2526632" cy="5245768"/>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Arredondado 6">
            <a:extLst>
              <a:ext uri="{FF2B5EF4-FFF2-40B4-BE49-F238E27FC236}">
                <a16:creationId xmlns:a16="http://schemas.microsoft.com/office/drawing/2014/main" id="{7F50DE5D-6283-A50E-5193-81E59728AE51}"/>
              </a:ext>
            </a:extLst>
          </p:cNvPr>
          <p:cNvSpPr/>
          <p:nvPr/>
        </p:nvSpPr>
        <p:spPr>
          <a:xfrm>
            <a:off x="9333497" y="1531349"/>
            <a:ext cx="2526632" cy="5245768"/>
          </a:xfrm>
          <a:prstGeom prst="round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Alternar Processo 7">
            <a:extLst>
              <a:ext uri="{FF2B5EF4-FFF2-40B4-BE49-F238E27FC236}">
                <a16:creationId xmlns:a16="http://schemas.microsoft.com/office/drawing/2014/main" id="{0A6436CF-5FBC-7261-A88D-56792E2C8DC5}"/>
              </a:ext>
            </a:extLst>
          </p:cNvPr>
          <p:cNvSpPr/>
          <p:nvPr/>
        </p:nvSpPr>
        <p:spPr>
          <a:xfrm>
            <a:off x="584527" y="3097289"/>
            <a:ext cx="2021304"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Eletricidade/Gás</a:t>
            </a:r>
          </a:p>
        </p:txBody>
      </p:sp>
      <p:sp>
        <p:nvSpPr>
          <p:cNvPr id="9" name="Alternar Processo 8">
            <a:extLst>
              <a:ext uri="{FF2B5EF4-FFF2-40B4-BE49-F238E27FC236}">
                <a16:creationId xmlns:a16="http://schemas.microsoft.com/office/drawing/2014/main" id="{AE097FC5-AD00-39C9-F351-875C8F257EC6}"/>
              </a:ext>
            </a:extLst>
          </p:cNvPr>
          <p:cNvSpPr/>
          <p:nvPr/>
        </p:nvSpPr>
        <p:spPr>
          <a:xfrm>
            <a:off x="584528" y="3596202"/>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Forno/Fogão</a:t>
            </a:r>
          </a:p>
        </p:txBody>
      </p:sp>
      <p:sp>
        <p:nvSpPr>
          <p:cNvPr id="10" name="Alternar Processo 9">
            <a:extLst>
              <a:ext uri="{FF2B5EF4-FFF2-40B4-BE49-F238E27FC236}">
                <a16:creationId xmlns:a16="http://schemas.microsoft.com/office/drawing/2014/main" id="{0947E4B2-9081-CF24-85B4-A357A6A92F00}"/>
              </a:ext>
            </a:extLst>
          </p:cNvPr>
          <p:cNvSpPr/>
          <p:nvPr/>
        </p:nvSpPr>
        <p:spPr>
          <a:xfrm>
            <a:off x="584529" y="4106103"/>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Fogo</a:t>
            </a:r>
          </a:p>
        </p:txBody>
      </p:sp>
      <p:sp>
        <p:nvSpPr>
          <p:cNvPr id="11" name="Alternar Processo 10">
            <a:extLst>
              <a:ext uri="{FF2B5EF4-FFF2-40B4-BE49-F238E27FC236}">
                <a16:creationId xmlns:a16="http://schemas.microsoft.com/office/drawing/2014/main" id="{644F9CBB-6A4E-3DDD-E793-4D6519A1B1AF}"/>
              </a:ext>
            </a:extLst>
          </p:cNvPr>
          <p:cNvSpPr/>
          <p:nvPr/>
        </p:nvSpPr>
        <p:spPr>
          <a:xfrm>
            <a:off x="584530" y="4609469"/>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Massa de pizza</a:t>
            </a:r>
          </a:p>
        </p:txBody>
      </p:sp>
      <p:sp>
        <p:nvSpPr>
          <p:cNvPr id="12" name="Alternar Processo 11">
            <a:extLst>
              <a:ext uri="{FF2B5EF4-FFF2-40B4-BE49-F238E27FC236}">
                <a16:creationId xmlns:a16="http://schemas.microsoft.com/office/drawing/2014/main" id="{AA7A0BB3-0184-8F27-ED18-C548EB251DA3}"/>
              </a:ext>
            </a:extLst>
          </p:cNvPr>
          <p:cNvSpPr/>
          <p:nvPr/>
        </p:nvSpPr>
        <p:spPr>
          <a:xfrm>
            <a:off x="584531" y="5115317"/>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Molho de tomate</a:t>
            </a:r>
          </a:p>
        </p:txBody>
      </p:sp>
      <p:sp>
        <p:nvSpPr>
          <p:cNvPr id="13" name="Alternar Processo 12">
            <a:extLst>
              <a:ext uri="{FF2B5EF4-FFF2-40B4-BE49-F238E27FC236}">
                <a16:creationId xmlns:a16="http://schemas.microsoft.com/office/drawing/2014/main" id="{9251CA3D-CBBF-A5BE-79A2-D917F82C90E2}"/>
              </a:ext>
            </a:extLst>
          </p:cNvPr>
          <p:cNvSpPr/>
          <p:nvPr/>
        </p:nvSpPr>
        <p:spPr>
          <a:xfrm>
            <a:off x="584525" y="5618804"/>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Queijo</a:t>
            </a:r>
          </a:p>
        </p:txBody>
      </p:sp>
      <p:sp>
        <p:nvSpPr>
          <p:cNvPr id="14" name="Alternar Processo 13">
            <a:extLst>
              <a:ext uri="{FF2B5EF4-FFF2-40B4-BE49-F238E27FC236}">
                <a16:creationId xmlns:a16="http://schemas.microsoft.com/office/drawing/2014/main" id="{9EE2961B-A988-321A-95E0-729512B2F894}"/>
              </a:ext>
            </a:extLst>
          </p:cNvPr>
          <p:cNvSpPr/>
          <p:nvPr/>
        </p:nvSpPr>
        <p:spPr>
          <a:xfrm>
            <a:off x="584525" y="6139300"/>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Complementos</a:t>
            </a:r>
          </a:p>
        </p:txBody>
      </p:sp>
      <p:sp>
        <p:nvSpPr>
          <p:cNvPr id="15" name="Alternar Processo 14">
            <a:extLst>
              <a:ext uri="{FF2B5EF4-FFF2-40B4-BE49-F238E27FC236}">
                <a16:creationId xmlns:a16="http://schemas.microsoft.com/office/drawing/2014/main" id="{68737606-C673-1814-914B-733792531741}"/>
              </a:ext>
            </a:extLst>
          </p:cNvPr>
          <p:cNvSpPr/>
          <p:nvPr/>
        </p:nvSpPr>
        <p:spPr>
          <a:xfrm>
            <a:off x="584527" y="2576400"/>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Refrigerante/Suco</a:t>
            </a:r>
            <a:endParaRPr lang="pt-BR" sz="1600" dirty="0">
              <a:solidFill>
                <a:schemeClr val="tx1"/>
              </a:solidFill>
              <a:latin typeface="Fredoka" pitchFamily="2" charset="-79"/>
              <a:cs typeface="Fredoka" pitchFamily="2" charset="-79"/>
            </a:endParaRPr>
          </a:p>
        </p:txBody>
      </p:sp>
      <p:sp>
        <p:nvSpPr>
          <p:cNvPr id="16" name="Alternar Processo 15">
            <a:extLst>
              <a:ext uri="{FF2B5EF4-FFF2-40B4-BE49-F238E27FC236}">
                <a16:creationId xmlns:a16="http://schemas.microsoft.com/office/drawing/2014/main" id="{5EFF4F86-74E9-9F08-C4B6-2F9FC8F45BD0}"/>
              </a:ext>
            </a:extLst>
          </p:cNvPr>
          <p:cNvSpPr/>
          <p:nvPr/>
        </p:nvSpPr>
        <p:spPr>
          <a:xfrm>
            <a:off x="584525" y="2066492"/>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Mesa</a:t>
            </a:r>
            <a:endParaRPr lang="pt-BR" dirty="0">
              <a:solidFill>
                <a:schemeClr val="tx1"/>
              </a:solidFill>
              <a:latin typeface="Fredoka" pitchFamily="2" charset="-79"/>
              <a:cs typeface="Fredoka" pitchFamily="2" charset="-79"/>
            </a:endParaRPr>
          </a:p>
        </p:txBody>
      </p:sp>
      <p:sp>
        <p:nvSpPr>
          <p:cNvPr id="18" name="Alternar Processo 17">
            <a:extLst>
              <a:ext uri="{FF2B5EF4-FFF2-40B4-BE49-F238E27FC236}">
                <a16:creationId xmlns:a16="http://schemas.microsoft.com/office/drawing/2014/main" id="{68C52419-E270-BE3B-4476-A219CEB1E8FB}"/>
              </a:ext>
            </a:extLst>
          </p:cNvPr>
          <p:cNvSpPr/>
          <p:nvPr/>
        </p:nvSpPr>
        <p:spPr>
          <a:xfrm>
            <a:off x="3648569" y="3097289"/>
            <a:ext cx="2021304"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Eletricidade/Gás</a:t>
            </a:r>
          </a:p>
        </p:txBody>
      </p:sp>
      <p:sp>
        <p:nvSpPr>
          <p:cNvPr id="19" name="Alternar Processo 18">
            <a:extLst>
              <a:ext uri="{FF2B5EF4-FFF2-40B4-BE49-F238E27FC236}">
                <a16:creationId xmlns:a16="http://schemas.microsoft.com/office/drawing/2014/main" id="{9C2A21C9-1E7C-10DC-18B7-496A784ABD61}"/>
              </a:ext>
            </a:extLst>
          </p:cNvPr>
          <p:cNvSpPr/>
          <p:nvPr/>
        </p:nvSpPr>
        <p:spPr>
          <a:xfrm>
            <a:off x="3648570" y="3596202"/>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Forno/Fogão</a:t>
            </a:r>
          </a:p>
        </p:txBody>
      </p:sp>
      <p:sp>
        <p:nvSpPr>
          <p:cNvPr id="20" name="Alternar Processo 19">
            <a:extLst>
              <a:ext uri="{FF2B5EF4-FFF2-40B4-BE49-F238E27FC236}">
                <a16:creationId xmlns:a16="http://schemas.microsoft.com/office/drawing/2014/main" id="{79A4E68E-58F4-1802-17DA-04DEA5E9AA42}"/>
              </a:ext>
            </a:extLst>
          </p:cNvPr>
          <p:cNvSpPr/>
          <p:nvPr/>
        </p:nvSpPr>
        <p:spPr>
          <a:xfrm>
            <a:off x="3648571" y="4106103"/>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Fogo</a:t>
            </a:r>
          </a:p>
        </p:txBody>
      </p:sp>
      <p:sp>
        <p:nvSpPr>
          <p:cNvPr id="21" name="Alternar Processo 20">
            <a:extLst>
              <a:ext uri="{FF2B5EF4-FFF2-40B4-BE49-F238E27FC236}">
                <a16:creationId xmlns:a16="http://schemas.microsoft.com/office/drawing/2014/main" id="{6D3E2E48-5748-8666-7A3A-ACEB465BBE7D}"/>
              </a:ext>
            </a:extLst>
          </p:cNvPr>
          <p:cNvSpPr/>
          <p:nvPr/>
        </p:nvSpPr>
        <p:spPr>
          <a:xfrm>
            <a:off x="3648572" y="4609469"/>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Massa de pizza</a:t>
            </a:r>
          </a:p>
        </p:txBody>
      </p:sp>
      <p:sp>
        <p:nvSpPr>
          <p:cNvPr id="22" name="Alternar Processo 21">
            <a:extLst>
              <a:ext uri="{FF2B5EF4-FFF2-40B4-BE49-F238E27FC236}">
                <a16:creationId xmlns:a16="http://schemas.microsoft.com/office/drawing/2014/main" id="{66574126-5D55-DDA2-4ADB-FD3C0CFCC1D9}"/>
              </a:ext>
            </a:extLst>
          </p:cNvPr>
          <p:cNvSpPr/>
          <p:nvPr/>
        </p:nvSpPr>
        <p:spPr>
          <a:xfrm>
            <a:off x="3648573" y="5115317"/>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Molho de tomate</a:t>
            </a:r>
          </a:p>
        </p:txBody>
      </p:sp>
      <p:sp>
        <p:nvSpPr>
          <p:cNvPr id="23" name="Alternar Processo 22">
            <a:extLst>
              <a:ext uri="{FF2B5EF4-FFF2-40B4-BE49-F238E27FC236}">
                <a16:creationId xmlns:a16="http://schemas.microsoft.com/office/drawing/2014/main" id="{8962EC55-68B4-4BE1-81E6-11B5D55CDC8D}"/>
              </a:ext>
            </a:extLst>
          </p:cNvPr>
          <p:cNvSpPr/>
          <p:nvPr/>
        </p:nvSpPr>
        <p:spPr>
          <a:xfrm>
            <a:off x="3648567" y="5618804"/>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Queijo</a:t>
            </a:r>
          </a:p>
        </p:txBody>
      </p:sp>
      <p:sp>
        <p:nvSpPr>
          <p:cNvPr id="24" name="Alternar Processo 23">
            <a:extLst>
              <a:ext uri="{FF2B5EF4-FFF2-40B4-BE49-F238E27FC236}">
                <a16:creationId xmlns:a16="http://schemas.microsoft.com/office/drawing/2014/main" id="{6641D59E-4505-0241-0946-ABAC70F37DE6}"/>
              </a:ext>
            </a:extLst>
          </p:cNvPr>
          <p:cNvSpPr/>
          <p:nvPr/>
        </p:nvSpPr>
        <p:spPr>
          <a:xfrm>
            <a:off x="3648567" y="6139300"/>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Complementos</a:t>
            </a:r>
          </a:p>
        </p:txBody>
      </p:sp>
      <p:sp>
        <p:nvSpPr>
          <p:cNvPr id="25" name="Alternar Processo 24">
            <a:extLst>
              <a:ext uri="{FF2B5EF4-FFF2-40B4-BE49-F238E27FC236}">
                <a16:creationId xmlns:a16="http://schemas.microsoft.com/office/drawing/2014/main" id="{C7E27260-3E3B-4AF7-11CD-3A2A3AEEF33F}"/>
              </a:ext>
            </a:extLst>
          </p:cNvPr>
          <p:cNvSpPr/>
          <p:nvPr/>
        </p:nvSpPr>
        <p:spPr>
          <a:xfrm>
            <a:off x="3648569" y="2576400"/>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Refrigerante/Suco</a:t>
            </a:r>
            <a:endParaRPr lang="pt-BR" sz="1600" dirty="0">
              <a:solidFill>
                <a:schemeClr val="tx1"/>
              </a:solidFill>
              <a:latin typeface="Fredoka" pitchFamily="2" charset="-79"/>
              <a:cs typeface="Fredoka" pitchFamily="2" charset="-79"/>
            </a:endParaRPr>
          </a:p>
        </p:txBody>
      </p:sp>
      <p:sp>
        <p:nvSpPr>
          <p:cNvPr id="26" name="Alternar Processo 25">
            <a:extLst>
              <a:ext uri="{FF2B5EF4-FFF2-40B4-BE49-F238E27FC236}">
                <a16:creationId xmlns:a16="http://schemas.microsoft.com/office/drawing/2014/main" id="{2875E480-4824-A566-EEA5-C71986251E22}"/>
              </a:ext>
            </a:extLst>
          </p:cNvPr>
          <p:cNvSpPr/>
          <p:nvPr/>
        </p:nvSpPr>
        <p:spPr>
          <a:xfrm>
            <a:off x="3648567" y="2066492"/>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Mesa</a:t>
            </a:r>
            <a:endParaRPr lang="pt-BR" dirty="0">
              <a:solidFill>
                <a:schemeClr val="tx1"/>
              </a:solidFill>
              <a:latin typeface="Fredoka" pitchFamily="2" charset="-79"/>
              <a:cs typeface="Fredoka" pitchFamily="2" charset="-79"/>
            </a:endParaRPr>
          </a:p>
        </p:txBody>
      </p:sp>
      <p:sp>
        <p:nvSpPr>
          <p:cNvPr id="36" name="Alternar Processo 35">
            <a:extLst>
              <a:ext uri="{FF2B5EF4-FFF2-40B4-BE49-F238E27FC236}">
                <a16:creationId xmlns:a16="http://schemas.microsoft.com/office/drawing/2014/main" id="{4560BE00-DB41-6E67-1B35-21E00E33B123}"/>
              </a:ext>
            </a:extLst>
          </p:cNvPr>
          <p:cNvSpPr/>
          <p:nvPr/>
        </p:nvSpPr>
        <p:spPr>
          <a:xfrm>
            <a:off x="6596306" y="3051794"/>
            <a:ext cx="2021304"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Eletricidade/Gás</a:t>
            </a:r>
          </a:p>
        </p:txBody>
      </p:sp>
      <p:sp>
        <p:nvSpPr>
          <p:cNvPr id="37" name="Alternar Processo 36">
            <a:extLst>
              <a:ext uri="{FF2B5EF4-FFF2-40B4-BE49-F238E27FC236}">
                <a16:creationId xmlns:a16="http://schemas.microsoft.com/office/drawing/2014/main" id="{EEBDB1C9-5AC0-AE52-0466-9E71BD2C20AB}"/>
              </a:ext>
            </a:extLst>
          </p:cNvPr>
          <p:cNvSpPr/>
          <p:nvPr/>
        </p:nvSpPr>
        <p:spPr>
          <a:xfrm>
            <a:off x="6596307" y="3550707"/>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Forno/Fogão</a:t>
            </a:r>
          </a:p>
        </p:txBody>
      </p:sp>
      <p:sp>
        <p:nvSpPr>
          <p:cNvPr id="38" name="Alternar Processo 37">
            <a:extLst>
              <a:ext uri="{FF2B5EF4-FFF2-40B4-BE49-F238E27FC236}">
                <a16:creationId xmlns:a16="http://schemas.microsoft.com/office/drawing/2014/main" id="{87FEB76E-2C39-7DBC-745A-D66A8D156A6C}"/>
              </a:ext>
            </a:extLst>
          </p:cNvPr>
          <p:cNvSpPr/>
          <p:nvPr/>
        </p:nvSpPr>
        <p:spPr>
          <a:xfrm>
            <a:off x="6596308" y="4060608"/>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Fogo</a:t>
            </a:r>
          </a:p>
        </p:txBody>
      </p:sp>
      <p:sp>
        <p:nvSpPr>
          <p:cNvPr id="39" name="Alternar Processo 38">
            <a:extLst>
              <a:ext uri="{FF2B5EF4-FFF2-40B4-BE49-F238E27FC236}">
                <a16:creationId xmlns:a16="http://schemas.microsoft.com/office/drawing/2014/main" id="{263F1568-369A-EFA1-50D9-CDB215798793}"/>
              </a:ext>
            </a:extLst>
          </p:cNvPr>
          <p:cNvSpPr/>
          <p:nvPr/>
        </p:nvSpPr>
        <p:spPr>
          <a:xfrm>
            <a:off x="6596309" y="4563974"/>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Massa de pizza</a:t>
            </a:r>
          </a:p>
        </p:txBody>
      </p:sp>
      <p:sp>
        <p:nvSpPr>
          <p:cNvPr id="40" name="Alternar Processo 39">
            <a:extLst>
              <a:ext uri="{FF2B5EF4-FFF2-40B4-BE49-F238E27FC236}">
                <a16:creationId xmlns:a16="http://schemas.microsoft.com/office/drawing/2014/main" id="{A817672F-0CF4-92D6-3C36-4C1A879B794D}"/>
              </a:ext>
            </a:extLst>
          </p:cNvPr>
          <p:cNvSpPr/>
          <p:nvPr/>
        </p:nvSpPr>
        <p:spPr>
          <a:xfrm>
            <a:off x="6596310" y="5069822"/>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Molho de tomate</a:t>
            </a:r>
          </a:p>
        </p:txBody>
      </p:sp>
      <p:sp>
        <p:nvSpPr>
          <p:cNvPr id="41" name="Alternar Processo 40">
            <a:extLst>
              <a:ext uri="{FF2B5EF4-FFF2-40B4-BE49-F238E27FC236}">
                <a16:creationId xmlns:a16="http://schemas.microsoft.com/office/drawing/2014/main" id="{8208E17C-974C-0A7A-D500-19681BDF09B6}"/>
              </a:ext>
            </a:extLst>
          </p:cNvPr>
          <p:cNvSpPr/>
          <p:nvPr/>
        </p:nvSpPr>
        <p:spPr>
          <a:xfrm>
            <a:off x="6596304" y="5573309"/>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Queijo</a:t>
            </a:r>
          </a:p>
        </p:txBody>
      </p:sp>
      <p:sp>
        <p:nvSpPr>
          <p:cNvPr id="42" name="Alternar Processo 41">
            <a:extLst>
              <a:ext uri="{FF2B5EF4-FFF2-40B4-BE49-F238E27FC236}">
                <a16:creationId xmlns:a16="http://schemas.microsoft.com/office/drawing/2014/main" id="{3D738AA4-E325-0486-1032-D7CD4836ECF7}"/>
              </a:ext>
            </a:extLst>
          </p:cNvPr>
          <p:cNvSpPr/>
          <p:nvPr/>
        </p:nvSpPr>
        <p:spPr>
          <a:xfrm>
            <a:off x="6596304" y="6093805"/>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Complementos</a:t>
            </a:r>
          </a:p>
        </p:txBody>
      </p:sp>
      <p:sp>
        <p:nvSpPr>
          <p:cNvPr id="43" name="Alternar Processo 42">
            <a:extLst>
              <a:ext uri="{FF2B5EF4-FFF2-40B4-BE49-F238E27FC236}">
                <a16:creationId xmlns:a16="http://schemas.microsoft.com/office/drawing/2014/main" id="{8DD573B4-C781-11AA-C07A-65B2D4B4A8D7}"/>
              </a:ext>
            </a:extLst>
          </p:cNvPr>
          <p:cNvSpPr/>
          <p:nvPr/>
        </p:nvSpPr>
        <p:spPr>
          <a:xfrm>
            <a:off x="6596306" y="2530905"/>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Refrigerante/Suco</a:t>
            </a:r>
            <a:endParaRPr lang="pt-BR" sz="1600" dirty="0">
              <a:solidFill>
                <a:schemeClr val="tx1"/>
              </a:solidFill>
              <a:latin typeface="Fredoka" pitchFamily="2" charset="-79"/>
              <a:cs typeface="Fredoka" pitchFamily="2" charset="-79"/>
            </a:endParaRPr>
          </a:p>
        </p:txBody>
      </p:sp>
      <p:sp>
        <p:nvSpPr>
          <p:cNvPr id="44" name="Alternar Processo 43">
            <a:extLst>
              <a:ext uri="{FF2B5EF4-FFF2-40B4-BE49-F238E27FC236}">
                <a16:creationId xmlns:a16="http://schemas.microsoft.com/office/drawing/2014/main" id="{3C78E382-023E-9B0B-10FD-DD76FBB1F4BC}"/>
              </a:ext>
            </a:extLst>
          </p:cNvPr>
          <p:cNvSpPr/>
          <p:nvPr/>
        </p:nvSpPr>
        <p:spPr>
          <a:xfrm>
            <a:off x="6596304" y="2020997"/>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Mesa</a:t>
            </a:r>
            <a:endParaRPr lang="pt-BR" dirty="0">
              <a:solidFill>
                <a:schemeClr val="tx1"/>
              </a:solidFill>
              <a:latin typeface="Fredoka" pitchFamily="2" charset="-79"/>
              <a:cs typeface="Fredoka" pitchFamily="2" charset="-79"/>
            </a:endParaRPr>
          </a:p>
        </p:txBody>
      </p:sp>
      <p:sp>
        <p:nvSpPr>
          <p:cNvPr id="45" name="Alternar Processo 44">
            <a:extLst>
              <a:ext uri="{FF2B5EF4-FFF2-40B4-BE49-F238E27FC236}">
                <a16:creationId xmlns:a16="http://schemas.microsoft.com/office/drawing/2014/main" id="{75D50E8E-38C6-0177-7C7E-1F3145936F33}"/>
              </a:ext>
            </a:extLst>
          </p:cNvPr>
          <p:cNvSpPr/>
          <p:nvPr/>
        </p:nvSpPr>
        <p:spPr>
          <a:xfrm>
            <a:off x="9586166" y="3092470"/>
            <a:ext cx="2021304"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Eletricidade/Gás</a:t>
            </a:r>
          </a:p>
        </p:txBody>
      </p:sp>
      <p:sp>
        <p:nvSpPr>
          <p:cNvPr id="46" name="Alternar Processo 45">
            <a:extLst>
              <a:ext uri="{FF2B5EF4-FFF2-40B4-BE49-F238E27FC236}">
                <a16:creationId xmlns:a16="http://schemas.microsoft.com/office/drawing/2014/main" id="{7F8590AF-9D77-24A9-B6B0-5159EC3ED25B}"/>
              </a:ext>
            </a:extLst>
          </p:cNvPr>
          <p:cNvSpPr/>
          <p:nvPr/>
        </p:nvSpPr>
        <p:spPr>
          <a:xfrm>
            <a:off x="9586160" y="3603213"/>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Forno/Fogão</a:t>
            </a:r>
          </a:p>
        </p:txBody>
      </p:sp>
      <p:sp>
        <p:nvSpPr>
          <p:cNvPr id="47" name="Alternar Processo 46">
            <a:extLst>
              <a:ext uri="{FF2B5EF4-FFF2-40B4-BE49-F238E27FC236}">
                <a16:creationId xmlns:a16="http://schemas.microsoft.com/office/drawing/2014/main" id="{ADBE1375-0C13-6004-2AF3-0C7209D07F98}"/>
              </a:ext>
            </a:extLst>
          </p:cNvPr>
          <p:cNvSpPr/>
          <p:nvPr/>
        </p:nvSpPr>
        <p:spPr>
          <a:xfrm>
            <a:off x="9586168" y="4101284"/>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Fogo</a:t>
            </a:r>
          </a:p>
        </p:txBody>
      </p:sp>
      <p:sp>
        <p:nvSpPr>
          <p:cNvPr id="48" name="Alternar Processo 47">
            <a:extLst>
              <a:ext uri="{FF2B5EF4-FFF2-40B4-BE49-F238E27FC236}">
                <a16:creationId xmlns:a16="http://schemas.microsoft.com/office/drawing/2014/main" id="{6BC708FC-1F18-7B20-01B6-93F76F7A7D03}"/>
              </a:ext>
            </a:extLst>
          </p:cNvPr>
          <p:cNvSpPr/>
          <p:nvPr/>
        </p:nvSpPr>
        <p:spPr>
          <a:xfrm>
            <a:off x="9586169" y="4604650"/>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Massa de pizza</a:t>
            </a:r>
          </a:p>
        </p:txBody>
      </p:sp>
      <p:sp>
        <p:nvSpPr>
          <p:cNvPr id="49" name="Alternar Processo 48">
            <a:extLst>
              <a:ext uri="{FF2B5EF4-FFF2-40B4-BE49-F238E27FC236}">
                <a16:creationId xmlns:a16="http://schemas.microsoft.com/office/drawing/2014/main" id="{1D0095C2-CD78-9669-41F5-B8D6933DE0F3}"/>
              </a:ext>
            </a:extLst>
          </p:cNvPr>
          <p:cNvSpPr/>
          <p:nvPr/>
        </p:nvSpPr>
        <p:spPr>
          <a:xfrm>
            <a:off x="9586170" y="5110498"/>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Molho de tomate</a:t>
            </a:r>
          </a:p>
        </p:txBody>
      </p:sp>
      <p:sp>
        <p:nvSpPr>
          <p:cNvPr id="50" name="Alternar Processo 49">
            <a:extLst>
              <a:ext uri="{FF2B5EF4-FFF2-40B4-BE49-F238E27FC236}">
                <a16:creationId xmlns:a16="http://schemas.microsoft.com/office/drawing/2014/main" id="{B5D58E7C-2477-C70A-BD38-BB25AFCB96E1}"/>
              </a:ext>
            </a:extLst>
          </p:cNvPr>
          <p:cNvSpPr/>
          <p:nvPr/>
        </p:nvSpPr>
        <p:spPr>
          <a:xfrm>
            <a:off x="9586164" y="5613985"/>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Queijo</a:t>
            </a:r>
          </a:p>
        </p:txBody>
      </p:sp>
      <p:sp>
        <p:nvSpPr>
          <p:cNvPr id="51" name="Alternar Processo 50">
            <a:extLst>
              <a:ext uri="{FF2B5EF4-FFF2-40B4-BE49-F238E27FC236}">
                <a16:creationId xmlns:a16="http://schemas.microsoft.com/office/drawing/2014/main" id="{D87D3A0D-0912-C8D7-D48A-F05C569FA511}"/>
              </a:ext>
            </a:extLst>
          </p:cNvPr>
          <p:cNvSpPr/>
          <p:nvPr/>
        </p:nvSpPr>
        <p:spPr>
          <a:xfrm>
            <a:off x="9586164" y="6134481"/>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Complementos</a:t>
            </a:r>
          </a:p>
        </p:txBody>
      </p:sp>
      <p:sp>
        <p:nvSpPr>
          <p:cNvPr id="52" name="Alternar Processo 51">
            <a:extLst>
              <a:ext uri="{FF2B5EF4-FFF2-40B4-BE49-F238E27FC236}">
                <a16:creationId xmlns:a16="http://schemas.microsoft.com/office/drawing/2014/main" id="{21B48393-B135-F71C-EEA6-0AFF2CB710D0}"/>
              </a:ext>
            </a:extLst>
          </p:cNvPr>
          <p:cNvSpPr/>
          <p:nvPr/>
        </p:nvSpPr>
        <p:spPr>
          <a:xfrm>
            <a:off x="9586166" y="2571581"/>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Refrigerante/Suco</a:t>
            </a:r>
            <a:endParaRPr lang="pt-BR" sz="1600" dirty="0">
              <a:solidFill>
                <a:schemeClr val="tx1"/>
              </a:solidFill>
              <a:latin typeface="Fredoka" pitchFamily="2" charset="-79"/>
              <a:cs typeface="Fredoka" pitchFamily="2" charset="-79"/>
            </a:endParaRPr>
          </a:p>
        </p:txBody>
      </p:sp>
      <p:sp>
        <p:nvSpPr>
          <p:cNvPr id="53" name="Alternar Processo 52">
            <a:extLst>
              <a:ext uri="{FF2B5EF4-FFF2-40B4-BE49-F238E27FC236}">
                <a16:creationId xmlns:a16="http://schemas.microsoft.com/office/drawing/2014/main" id="{709719B3-D467-4507-0ED2-427A56C6CFD2}"/>
              </a:ext>
            </a:extLst>
          </p:cNvPr>
          <p:cNvSpPr/>
          <p:nvPr/>
        </p:nvSpPr>
        <p:spPr>
          <a:xfrm>
            <a:off x="9586164" y="2061673"/>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solidFill>
                  <a:schemeClr val="tx1"/>
                </a:solidFill>
                <a:latin typeface="Fredoka" pitchFamily="2" charset="-79"/>
                <a:cs typeface="Fredoka" pitchFamily="2" charset="-79"/>
              </a:rPr>
              <a:t>Mesa</a:t>
            </a:r>
            <a:endParaRPr lang="pt-BR" dirty="0">
              <a:solidFill>
                <a:schemeClr val="tx1"/>
              </a:solidFill>
              <a:latin typeface="Fredoka" pitchFamily="2" charset="-79"/>
              <a:cs typeface="Fredoka" pitchFamily="2" charset="-79"/>
            </a:endParaRPr>
          </a:p>
        </p:txBody>
      </p:sp>
      <p:sp>
        <p:nvSpPr>
          <p:cNvPr id="54" name="CaixaDeTexto 53">
            <a:extLst>
              <a:ext uri="{FF2B5EF4-FFF2-40B4-BE49-F238E27FC236}">
                <a16:creationId xmlns:a16="http://schemas.microsoft.com/office/drawing/2014/main" id="{E6293B16-C2E3-C920-67BA-88FD83751B3D}"/>
              </a:ext>
            </a:extLst>
          </p:cNvPr>
          <p:cNvSpPr txBox="1"/>
          <p:nvPr/>
        </p:nvSpPr>
        <p:spPr>
          <a:xfrm>
            <a:off x="3648567" y="1645503"/>
            <a:ext cx="2021305" cy="369332"/>
          </a:xfrm>
          <a:prstGeom prst="rect">
            <a:avLst/>
          </a:prstGeom>
          <a:noFill/>
        </p:spPr>
        <p:txBody>
          <a:bodyPr wrap="square" rtlCol="0">
            <a:spAutoFit/>
          </a:bodyPr>
          <a:lstStyle/>
          <a:p>
            <a:r>
              <a:rPr lang="pt-BR" dirty="0">
                <a:latin typeface="Fredoka" pitchFamily="2" charset="-79"/>
                <a:cs typeface="Fredoka" pitchFamily="2" charset="-79"/>
              </a:rPr>
              <a:t>IaaS</a:t>
            </a:r>
          </a:p>
        </p:txBody>
      </p:sp>
      <p:sp>
        <p:nvSpPr>
          <p:cNvPr id="55" name="CaixaDeTexto 54">
            <a:extLst>
              <a:ext uri="{FF2B5EF4-FFF2-40B4-BE49-F238E27FC236}">
                <a16:creationId xmlns:a16="http://schemas.microsoft.com/office/drawing/2014/main" id="{B9FD2E1F-BED0-5665-B533-B8A1A8AFEE99}"/>
              </a:ext>
            </a:extLst>
          </p:cNvPr>
          <p:cNvSpPr txBox="1"/>
          <p:nvPr/>
        </p:nvSpPr>
        <p:spPr>
          <a:xfrm>
            <a:off x="6596303" y="1606421"/>
            <a:ext cx="2021305" cy="369332"/>
          </a:xfrm>
          <a:prstGeom prst="rect">
            <a:avLst/>
          </a:prstGeom>
          <a:noFill/>
        </p:spPr>
        <p:txBody>
          <a:bodyPr wrap="square" rtlCol="0">
            <a:spAutoFit/>
          </a:bodyPr>
          <a:lstStyle/>
          <a:p>
            <a:r>
              <a:rPr lang="pt-BR" dirty="0">
                <a:latin typeface="Fredoka" pitchFamily="2" charset="-79"/>
                <a:cs typeface="Fredoka" pitchFamily="2" charset="-79"/>
              </a:rPr>
              <a:t>PaaS</a:t>
            </a:r>
          </a:p>
        </p:txBody>
      </p:sp>
      <p:sp>
        <p:nvSpPr>
          <p:cNvPr id="56" name="CaixaDeTexto 55">
            <a:extLst>
              <a:ext uri="{FF2B5EF4-FFF2-40B4-BE49-F238E27FC236}">
                <a16:creationId xmlns:a16="http://schemas.microsoft.com/office/drawing/2014/main" id="{B234FCAC-2E29-04DA-125B-A46E91B477A2}"/>
              </a:ext>
            </a:extLst>
          </p:cNvPr>
          <p:cNvSpPr txBox="1"/>
          <p:nvPr/>
        </p:nvSpPr>
        <p:spPr>
          <a:xfrm>
            <a:off x="9586160" y="1606356"/>
            <a:ext cx="2021305" cy="369332"/>
          </a:xfrm>
          <a:prstGeom prst="rect">
            <a:avLst/>
          </a:prstGeom>
          <a:noFill/>
        </p:spPr>
        <p:txBody>
          <a:bodyPr wrap="square" rtlCol="0">
            <a:spAutoFit/>
          </a:bodyPr>
          <a:lstStyle/>
          <a:p>
            <a:r>
              <a:rPr lang="pt-BR" dirty="0">
                <a:latin typeface="Fredoka" pitchFamily="2" charset="-79"/>
                <a:cs typeface="Fredoka" pitchFamily="2" charset="-79"/>
              </a:rPr>
              <a:t>SaaS</a:t>
            </a:r>
          </a:p>
        </p:txBody>
      </p:sp>
      <p:sp>
        <p:nvSpPr>
          <p:cNvPr id="57" name="Retângulo 56">
            <a:extLst>
              <a:ext uri="{FF2B5EF4-FFF2-40B4-BE49-F238E27FC236}">
                <a16:creationId xmlns:a16="http://schemas.microsoft.com/office/drawing/2014/main" id="{37B2372F-C70D-617A-4BDB-A50C58E7E26C}"/>
              </a:ext>
            </a:extLst>
          </p:cNvPr>
          <p:cNvSpPr/>
          <p:nvPr/>
        </p:nvSpPr>
        <p:spPr>
          <a:xfrm>
            <a:off x="7279105" y="58054"/>
            <a:ext cx="327850" cy="33688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pt-BR" dirty="0">
              <a:latin typeface="Fredoka" pitchFamily="2" charset="-79"/>
              <a:cs typeface="Fredoka" pitchFamily="2" charset="-79"/>
            </a:endParaRPr>
          </a:p>
        </p:txBody>
      </p:sp>
      <p:sp>
        <p:nvSpPr>
          <p:cNvPr id="58" name="Retângulo 57">
            <a:extLst>
              <a:ext uri="{FF2B5EF4-FFF2-40B4-BE49-F238E27FC236}">
                <a16:creationId xmlns:a16="http://schemas.microsoft.com/office/drawing/2014/main" id="{4FAD27C4-392E-012B-B0E7-C6151CE7D485}"/>
              </a:ext>
            </a:extLst>
          </p:cNvPr>
          <p:cNvSpPr/>
          <p:nvPr/>
        </p:nvSpPr>
        <p:spPr>
          <a:xfrm>
            <a:off x="7274588" y="487544"/>
            <a:ext cx="327850" cy="33688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dirty="0">
              <a:latin typeface="Fredoka" pitchFamily="2" charset="-79"/>
              <a:cs typeface="Fredoka" pitchFamily="2" charset="-79"/>
            </a:endParaRPr>
          </a:p>
        </p:txBody>
      </p:sp>
      <p:sp>
        <p:nvSpPr>
          <p:cNvPr id="60" name="CaixaDeTexto 59">
            <a:extLst>
              <a:ext uri="{FF2B5EF4-FFF2-40B4-BE49-F238E27FC236}">
                <a16:creationId xmlns:a16="http://schemas.microsoft.com/office/drawing/2014/main" id="{8568FE18-469B-2D50-03DA-BC2725FDEF32}"/>
              </a:ext>
            </a:extLst>
          </p:cNvPr>
          <p:cNvSpPr txBox="1"/>
          <p:nvPr/>
        </p:nvSpPr>
        <p:spPr>
          <a:xfrm>
            <a:off x="7606955" y="29630"/>
            <a:ext cx="6093994"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Você </a:t>
            </a:r>
            <a:r>
              <a:rPr lang="pt-BR" dirty="0">
                <a:solidFill>
                  <a:srgbClr val="FFFFFF"/>
                </a:solidFill>
                <a:latin typeface="Fredoka" pitchFamily="2" charset="-79"/>
                <a:cs typeface="Fredoka" pitchFamily="2" charset="-79"/>
              </a:rPr>
              <a:t>gerencia</a:t>
            </a:r>
          </a:p>
        </p:txBody>
      </p:sp>
      <p:sp>
        <p:nvSpPr>
          <p:cNvPr id="61" name="CaixaDeTexto 60">
            <a:extLst>
              <a:ext uri="{FF2B5EF4-FFF2-40B4-BE49-F238E27FC236}">
                <a16:creationId xmlns:a16="http://schemas.microsoft.com/office/drawing/2014/main" id="{66351F1D-ADE9-B8BB-C06B-80FA80843369}"/>
              </a:ext>
            </a:extLst>
          </p:cNvPr>
          <p:cNvSpPr txBox="1"/>
          <p:nvPr/>
        </p:nvSpPr>
        <p:spPr>
          <a:xfrm>
            <a:off x="7602438" y="495200"/>
            <a:ext cx="6093994" cy="369332"/>
          </a:xfrm>
          <a:prstGeom prst="rect">
            <a:avLst/>
          </a:prstGeom>
          <a:noFill/>
        </p:spPr>
        <p:txBody>
          <a:bodyPr wrap="square">
            <a:spAutoFit/>
          </a:bodyPr>
          <a:lstStyle/>
          <a:p>
            <a:r>
              <a:rPr lang="pt-BR" dirty="0">
                <a:solidFill>
                  <a:srgbClr val="FFFFFF"/>
                </a:solidFill>
                <a:latin typeface="Fredoka" pitchFamily="2" charset="-79"/>
                <a:cs typeface="Fredoka" pitchFamily="2" charset="-79"/>
              </a:rPr>
              <a:t>Outros gerenciam</a:t>
            </a:r>
          </a:p>
        </p:txBody>
      </p:sp>
      <p:sp>
        <p:nvSpPr>
          <p:cNvPr id="3" name="CaixaDeTexto 2">
            <a:extLst>
              <a:ext uri="{FF2B5EF4-FFF2-40B4-BE49-F238E27FC236}">
                <a16:creationId xmlns:a16="http://schemas.microsoft.com/office/drawing/2014/main" id="{AA6B253D-EB41-6140-6A46-D09B789F1B18}"/>
              </a:ext>
            </a:extLst>
          </p:cNvPr>
          <p:cNvSpPr txBox="1"/>
          <p:nvPr/>
        </p:nvSpPr>
        <p:spPr>
          <a:xfrm>
            <a:off x="440549" y="1651373"/>
            <a:ext cx="2309256" cy="369332"/>
          </a:xfrm>
          <a:prstGeom prst="rect">
            <a:avLst/>
          </a:prstGeom>
          <a:noFill/>
        </p:spPr>
        <p:txBody>
          <a:bodyPr wrap="square" rtlCol="0">
            <a:spAutoFit/>
          </a:bodyPr>
          <a:lstStyle/>
          <a:p>
            <a:r>
              <a:rPr lang="pt-BR" dirty="0">
                <a:latin typeface="Fredoka" pitchFamily="2" charset="-79"/>
                <a:cs typeface="Fredoka" pitchFamily="2" charset="-79"/>
              </a:rPr>
              <a:t>Local (On-premises)</a:t>
            </a:r>
          </a:p>
        </p:txBody>
      </p:sp>
      <p:sp>
        <p:nvSpPr>
          <p:cNvPr id="29" name="CaixaDeTexto 28">
            <a:extLst>
              <a:ext uri="{FF2B5EF4-FFF2-40B4-BE49-F238E27FC236}">
                <a16:creationId xmlns:a16="http://schemas.microsoft.com/office/drawing/2014/main" id="{47D4BBC1-6553-5FA7-CA6F-CD7C8A717B5E}"/>
              </a:ext>
            </a:extLst>
          </p:cNvPr>
          <p:cNvSpPr txBox="1"/>
          <p:nvPr/>
        </p:nvSpPr>
        <p:spPr>
          <a:xfrm>
            <a:off x="748160" y="1169321"/>
            <a:ext cx="1694034" cy="369332"/>
          </a:xfrm>
          <a:prstGeom prst="rect">
            <a:avLst/>
          </a:prstGeom>
          <a:noFill/>
        </p:spPr>
        <p:txBody>
          <a:bodyPr wrap="square">
            <a:spAutoFit/>
          </a:bodyPr>
          <a:lstStyle/>
          <a:p>
            <a:r>
              <a:rPr lang="pt-BR" sz="1800" dirty="0">
                <a:solidFill>
                  <a:srgbClr val="FFFFFF"/>
                </a:solidFill>
                <a:highlight>
                  <a:srgbClr val="000000"/>
                </a:highlight>
                <a:latin typeface="Fredoka" pitchFamily="2" charset="-79"/>
                <a:cs typeface="Fredoka" pitchFamily="2" charset="-79"/>
              </a:rPr>
              <a:t>Feito em casa</a:t>
            </a:r>
            <a:endParaRPr lang="pt-BR" dirty="0">
              <a:solidFill>
                <a:srgbClr val="FFFFFF"/>
              </a:solidFill>
              <a:highlight>
                <a:srgbClr val="000000"/>
              </a:highlight>
              <a:latin typeface="Fredoka" pitchFamily="2" charset="-79"/>
              <a:cs typeface="Fredoka" pitchFamily="2" charset="-79"/>
            </a:endParaRPr>
          </a:p>
        </p:txBody>
      </p:sp>
      <p:sp>
        <p:nvSpPr>
          <p:cNvPr id="30" name="CaixaDeTexto 29">
            <a:extLst>
              <a:ext uri="{FF2B5EF4-FFF2-40B4-BE49-F238E27FC236}">
                <a16:creationId xmlns:a16="http://schemas.microsoft.com/office/drawing/2014/main" id="{7B15E696-BD61-02C9-AC91-D212A4DCDD6D}"/>
              </a:ext>
            </a:extLst>
          </p:cNvPr>
          <p:cNvSpPr txBox="1"/>
          <p:nvPr/>
        </p:nvSpPr>
        <p:spPr>
          <a:xfrm>
            <a:off x="3758643" y="1169321"/>
            <a:ext cx="1694034" cy="369332"/>
          </a:xfrm>
          <a:prstGeom prst="rect">
            <a:avLst/>
          </a:prstGeom>
          <a:noFill/>
        </p:spPr>
        <p:txBody>
          <a:bodyPr wrap="square">
            <a:spAutoFit/>
          </a:bodyPr>
          <a:lstStyle/>
          <a:p>
            <a:r>
              <a:rPr lang="pt-BR" sz="1800" dirty="0">
                <a:solidFill>
                  <a:srgbClr val="FFFFFF"/>
                </a:solidFill>
                <a:highlight>
                  <a:srgbClr val="000000"/>
                </a:highlight>
                <a:latin typeface="Fredoka" pitchFamily="2" charset="-79"/>
                <a:cs typeface="Fredoka" pitchFamily="2" charset="-79"/>
              </a:rPr>
              <a:t>Pizza pronta</a:t>
            </a:r>
            <a:endParaRPr lang="pt-BR" dirty="0">
              <a:solidFill>
                <a:srgbClr val="FFFFFF"/>
              </a:solidFill>
              <a:highlight>
                <a:srgbClr val="000000"/>
              </a:highlight>
              <a:latin typeface="Fredoka" pitchFamily="2" charset="-79"/>
              <a:cs typeface="Fredoka" pitchFamily="2" charset="-79"/>
            </a:endParaRPr>
          </a:p>
        </p:txBody>
      </p:sp>
      <p:sp>
        <p:nvSpPr>
          <p:cNvPr id="31" name="CaixaDeTexto 30">
            <a:extLst>
              <a:ext uri="{FF2B5EF4-FFF2-40B4-BE49-F238E27FC236}">
                <a16:creationId xmlns:a16="http://schemas.microsoft.com/office/drawing/2014/main" id="{79C176AF-6725-1131-4DF5-715E70AE2BFC}"/>
              </a:ext>
            </a:extLst>
          </p:cNvPr>
          <p:cNvSpPr txBox="1"/>
          <p:nvPr/>
        </p:nvSpPr>
        <p:spPr>
          <a:xfrm>
            <a:off x="6546070" y="1166150"/>
            <a:ext cx="1694034" cy="369332"/>
          </a:xfrm>
          <a:prstGeom prst="rect">
            <a:avLst/>
          </a:prstGeom>
          <a:noFill/>
        </p:spPr>
        <p:txBody>
          <a:bodyPr wrap="square">
            <a:spAutoFit/>
          </a:bodyPr>
          <a:lstStyle/>
          <a:p>
            <a:r>
              <a:rPr lang="pt-BR" sz="1800" dirty="0">
                <a:solidFill>
                  <a:srgbClr val="FFFFFF"/>
                </a:solidFill>
                <a:highlight>
                  <a:srgbClr val="000000"/>
                </a:highlight>
                <a:latin typeface="Fredoka" pitchFamily="2" charset="-79"/>
                <a:cs typeface="Fredoka" pitchFamily="2" charset="-79"/>
              </a:rPr>
              <a:t>Pizza Delivery</a:t>
            </a:r>
            <a:endParaRPr lang="pt-BR" dirty="0">
              <a:solidFill>
                <a:srgbClr val="FFFFFF"/>
              </a:solidFill>
              <a:highlight>
                <a:srgbClr val="000000"/>
              </a:highlight>
              <a:latin typeface="Fredoka" pitchFamily="2" charset="-79"/>
              <a:cs typeface="Fredoka" pitchFamily="2" charset="-79"/>
            </a:endParaRPr>
          </a:p>
        </p:txBody>
      </p:sp>
      <p:sp>
        <p:nvSpPr>
          <p:cNvPr id="32" name="CaixaDeTexto 31">
            <a:extLst>
              <a:ext uri="{FF2B5EF4-FFF2-40B4-BE49-F238E27FC236}">
                <a16:creationId xmlns:a16="http://schemas.microsoft.com/office/drawing/2014/main" id="{78FE411F-72ED-7F67-BA00-6F1F4DC2D52F}"/>
              </a:ext>
            </a:extLst>
          </p:cNvPr>
          <p:cNvSpPr txBox="1"/>
          <p:nvPr/>
        </p:nvSpPr>
        <p:spPr>
          <a:xfrm>
            <a:off x="9749795" y="1152238"/>
            <a:ext cx="1694034" cy="369332"/>
          </a:xfrm>
          <a:prstGeom prst="rect">
            <a:avLst/>
          </a:prstGeom>
          <a:noFill/>
        </p:spPr>
        <p:txBody>
          <a:bodyPr wrap="square">
            <a:spAutoFit/>
          </a:bodyPr>
          <a:lstStyle/>
          <a:p>
            <a:r>
              <a:rPr lang="pt-BR" dirty="0">
                <a:solidFill>
                  <a:srgbClr val="FFFFFF"/>
                </a:solidFill>
                <a:highlight>
                  <a:srgbClr val="000000"/>
                </a:highlight>
                <a:latin typeface="Fredoka" pitchFamily="2" charset="-79"/>
                <a:cs typeface="Fredoka" pitchFamily="2" charset="-79"/>
              </a:rPr>
              <a:t>Jantar fora</a:t>
            </a:r>
          </a:p>
        </p:txBody>
      </p:sp>
      <p:pic>
        <p:nvPicPr>
          <p:cNvPr id="33" name="Imagem 32">
            <a:extLst>
              <a:ext uri="{FF2B5EF4-FFF2-40B4-BE49-F238E27FC236}">
                <a16:creationId xmlns:a16="http://schemas.microsoft.com/office/drawing/2014/main" id="{904F2FE0-649C-EB95-5A96-112D18AEFC45}"/>
              </a:ext>
            </a:extLst>
          </p:cNvPr>
          <p:cNvPicPr>
            <a:picLocks noChangeAspect="1"/>
          </p:cNvPicPr>
          <p:nvPr/>
        </p:nvPicPr>
        <p:blipFill>
          <a:blip r:embed="rId2"/>
          <a:stretch>
            <a:fillRect/>
          </a:stretch>
        </p:blipFill>
        <p:spPr>
          <a:xfrm>
            <a:off x="5730869" y="226496"/>
            <a:ext cx="730261" cy="730261"/>
          </a:xfrm>
          <a:prstGeom prst="rect">
            <a:avLst/>
          </a:prstGeom>
        </p:spPr>
      </p:pic>
    </p:spTree>
    <p:extLst>
      <p:ext uri="{BB962C8B-B14F-4D97-AF65-F5344CB8AC3E}">
        <p14:creationId xmlns:p14="http://schemas.microsoft.com/office/powerpoint/2010/main" val="3257920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56BA79-634D-BCD6-6135-791F66B0F33D}"/>
              </a:ext>
            </a:extLst>
          </p:cNvPr>
          <p:cNvSpPr>
            <a:spLocks noGrp="1"/>
          </p:cNvSpPr>
          <p:nvPr>
            <p:ph type="title"/>
          </p:nvPr>
        </p:nvSpPr>
        <p:spPr>
          <a:xfrm>
            <a:off x="3217192" y="228330"/>
            <a:ext cx="5757615" cy="1325563"/>
          </a:xfrm>
        </p:spPr>
        <p:txBody>
          <a:bodyPr>
            <a:normAutofit/>
          </a:bodyPr>
          <a:lstStyle/>
          <a:p>
            <a:r>
              <a:rPr lang="pt-BR" sz="3200" dirty="0">
                <a:solidFill>
                  <a:schemeClr val="accent4"/>
                </a:solidFill>
                <a:latin typeface="Fredoka" pitchFamily="2" charset="-79"/>
                <a:cs typeface="Fredoka" pitchFamily="2" charset="-79"/>
              </a:rPr>
              <a:t>EXEMPLOS DE SERVIÇOS</a:t>
            </a:r>
          </a:p>
        </p:txBody>
      </p:sp>
      <p:sp>
        <p:nvSpPr>
          <p:cNvPr id="4" name="CaixaDeTexto 3">
            <a:extLst>
              <a:ext uri="{FF2B5EF4-FFF2-40B4-BE49-F238E27FC236}">
                <a16:creationId xmlns:a16="http://schemas.microsoft.com/office/drawing/2014/main" id="{12D46A8D-6962-4F73-F472-948FB696A1E9}"/>
              </a:ext>
            </a:extLst>
          </p:cNvPr>
          <p:cNvSpPr txBox="1"/>
          <p:nvPr/>
        </p:nvSpPr>
        <p:spPr>
          <a:xfrm>
            <a:off x="1267804" y="1783941"/>
            <a:ext cx="2021305" cy="369332"/>
          </a:xfrm>
          <a:prstGeom prst="rect">
            <a:avLst/>
          </a:prstGeom>
          <a:noFill/>
        </p:spPr>
        <p:txBody>
          <a:bodyPr wrap="square" rtlCol="0">
            <a:spAutoFit/>
          </a:bodyPr>
          <a:lstStyle/>
          <a:p>
            <a:r>
              <a:rPr lang="pt-BR" dirty="0">
                <a:solidFill>
                  <a:srgbClr val="FFFFFF"/>
                </a:solidFill>
                <a:latin typeface="Fredoka" pitchFamily="2" charset="-79"/>
                <a:cs typeface="Fredoka" pitchFamily="2" charset="-79"/>
              </a:rPr>
              <a:t>IaaS</a:t>
            </a:r>
          </a:p>
        </p:txBody>
      </p:sp>
      <p:sp>
        <p:nvSpPr>
          <p:cNvPr id="5" name="CaixaDeTexto 4">
            <a:extLst>
              <a:ext uri="{FF2B5EF4-FFF2-40B4-BE49-F238E27FC236}">
                <a16:creationId xmlns:a16="http://schemas.microsoft.com/office/drawing/2014/main" id="{8107A945-DB06-7E13-1499-002C18C10D1E}"/>
              </a:ext>
            </a:extLst>
          </p:cNvPr>
          <p:cNvSpPr txBox="1"/>
          <p:nvPr/>
        </p:nvSpPr>
        <p:spPr>
          <a:xfrm>
            <a:off x="5439403" y="1783941"/>
            <a:ext cx="2021305" cy="369332"/>
          </a:xfrm>
          <a:prstGeom prst="rect">
            <a:avLst/>
          </a:prstGeom>
          <a:noFill/>
        </p:spPr>
        <p:txBody>
          <a:bodyPr wrap="square" rtlCol="0">
            <a:spAutoFit/>
          </a:bodyPr>
          <a:lstStyle/>
          <a:p>
            <a:r>
              <a:rPr lang="pt-BR" dirty="0">
                <a:solidFill>
                  <a:srgbClr val="FFFFFF"/>
                </a:solidFill>
                <a:latin typeface="Fredoka" pitchFamily="2" charset="-79"/>
                <a:cs typeface="Fredoka" pitchFamily="2" charset="-79"/>
              </a:rPr>
              <a:t>PaaS</a:t>
            </a:r>
          </a:p>
        </p:txBody>
      </p:sp>
      <p:sp>
        <p:nvSpPr>
          <p:cNvPr id="6" name="CaixaDeTexto 5">
            <a:extLst>
              <a:ext uri="{FF2B5EF4-FFF2-40B4-BE49-F238E27FC236}">
                <a16:creationId xmlns:a16="http://schemas.microsoft.com/office/drawing/2014/main" id="{1B57379D-118B-D0FB-A48B-98D493FF54BC}"/>
              </a:ext>
            </a:extLst>
          </p:cNvPr>
          <p:cNvSpPr txBox="1"/>
          <p:nvPr/>
        </p:nvSpPr>
        <p:spPr>
          <a:xfrm>
            <a:off x="9461475" y="1783941"/>
            <a:ext cx="2021305" cy="369332"/>
          </a:xfrm>
          <a:prstGeom prst="rect">
            <a:avLst/>
          </a:prstGeom>
          <a:noFill/>
        </p:spPr>
        <p:txBody>
          <a:bodyPr wrap="square" rtlCol="0">
            <a:spAutoFit/>
          </a:bodyPr>
          <a:lstStyle/>
          <a:p>
            <a:r>
              <a:rPr lang="pt-BR" dirty="0">
                <a:solidFill>
                  <a:srgbClr val="FFFFFF"/>
                </a:solidFill>
                <a:latin typeface="Fredoka" pitchFamily="2" charset="-79"/>
                <a:cs typeface="Fredoka" pitchFamily="2" charset="-79"/>
              </a:rPr>
              <a:t>SaaS</a:t>
            </a:r>
          </a:p>
        </p:txBody>
      </p:sp>
      <p:pic>
        <p:nvPicPr>
          <p:cNvPr id="21506" name="Picture 2">
            <a:extLst>
              <a:ext uri="{FF2B5EF4-FFF2-40B4-BE49-F238E27FC236}">
                <a16:creationId xmlns:a16="http://schemas.microsoft.com/office/drawing/2014/main" id="{9E73EF7C-27CA-730B-C4FF-5EE1CAF28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60" y="2331524"/>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AEA9000E-E614-5317-6803-49B5AD430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872" y="2331524"/>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a:extLst>
              <a:ext uri="{FF2B5EF4-FFF2-40B4-BE49-F238E27FC236}">
                <a16:creationId xmlns:a16="http://schemas.microsoft.com/office/drawing/2014/main" id="{39172671-3A9D-2118-72BE-52BA703C33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06" y="2331524"/>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a:extLst>
              <a:ext uri="{FF2B5EF4-FFF2-40B4-BE49-F238E27FC236}">
                <a16:creationId xmlns:a16="http://schemas.microsoft.com/office/drawing/2014/main" id="{0760F357-2326-20BF-1E3F-52B791FE63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8105" y="2331524"/>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a:extLst>
              <a:ext uri="{FF2B5EF4-FFF2-40B4-BE49-F238E27FC236}">
                <a16:creationId xmlns:a16="http://schemas.microsoft.com/office/drawing/2014/main" id="{801E857D-24E6-8550-AB07-BACB6C9227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3063" y="2334532"/>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1516" name="Picture 12">
            <a:extLst>
              <a:ext uri="{FF2B5EF4-FFF2-40B4-BE49-F238E27FC236}">
                <a16:creationId xmlns:a16="http://schemas.microsoft.com/office/drawing/2014/main" id="{340BF3BA-525F-134F-8016-1072CD2E46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5763" y="2333349"/>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96BA4CFF-79B5-C1EB-F3F5-F66B4660F4D0}"/>
              </a:ext>
            </a:extLst>
          </p:cNvPr>
          <p:cNvSpPr txBox="1"/>
          <p:nvPr/>
        </p:nvSpPr>
        <p:spPr>
          <a:xfrm>
            <a:off x="859742" y="3438032"/>
            <a:ext cx="674771" cy="369332"/>
          </a:xfrm>
          <a:prstGeom prst="rect">
            <a:avLst/>
          </a:prstGeom>
          <a:noFill/>
        </p:spPr>
        <p:txBody>
          <a:bodyPr wrap="square" rtlCol="0">
            <a:spAutoFit/>
          </a:bodyPr>
          <a:lstStyle/>
          <a:p>
            <a:r>
              <a:rPr lang="pt-BR" dirty="0">
                <a:solidFill>
                  <a:srgbClr val="FFFFFF"/>
                </a:solidFill>
                <a:latin typeface="Fredoka" pitchFamily="2" charset="-79"/>
                <a:cs typeface="Fredoka" pitchFamily="2" charset="-79"/>
              </a:rPr>
              <a:t>EC2</a:t>
            </a:r>
          </a:p>
        </p:txBody>
      </p:sp>
      <p:sp>
        <p:nvSpPr>
          <p:cNvPr id="8" name="CaixaDeTexto 7">
            <a:extLst>
              <a:ext uri="{FF2B5EF4-FFF2-40B4-BE49-F238E27FC236}">
                <a16:creationId xmlns:a16="http://schemas.microsoft.com/office/drawing/2014/main" id="{47EF4247-8D34-C4F0-A9A8-C1F94641E6E7}"/>
              </a:ext>
            </a:extLst>
          </p:cNvPr>
          <p:cNvSpPr txBox="1"/>
          <p:nvPr/>
        </p:nvSpPr>
        <p:spPr>
          <a:xfrm>
            <a:off x="2011122" y="3454006"/>
            <a:ext cx="674771" cy="369332"/>
          </a:xfrm>
          <a:prstGeom prst="rect">
            <a:avLst/>
          </a:prstGeom>
          <a:noFill/>
        </p:spPr>
        <p:txBody>
          <a:bodyPr wrap="square" rtlCol="0">
            <a:spAutoFit/>
          </a:bodyPr>
          <a:lstStyle/>
          <a:p>
            <a:r>
              <a:rPr lang="pt-BR" dirty="0">
                <a:solidFill>
                  <a:srgbClr val="FFFFFF"/>
                </a:solidFill>
                <a:latin typeface="Fredoka" pitchFamily="2" charset="-79"/>
                <a:cs typeface="Fredoka" pitchFamily="2" charset="-79"/>
              </a:rPr>
              <a:t>EBS</a:t>
            </a:r>
          </a:p>
        </p:txBody>
      </p:sp>
      <p:sp>
        <p:nvSpPr>
          <p:cNvPr id="9" name="CaixaDeTexto 8">
            <a:extLst>
              <a:ext uri="{FF2B5EF4-FFF2-40B4-BE49-F238E27FC236}">
                <a16:creationId xmlns:a16="http://schemas.microsoft.com/office/drawing/2014/main" id="{C9ECA36D-2034-EF71-3462-C70F5296E5BF}"/>
              </a:ext>
            </a:extLst>
          </p:cNvPr>
          <p:cNvSpPr txBox="1"/>
          <p:nvPr/>
        </p:nvSpPr>
        <p:spPr>
          <a:xfrm>
            <a:off x="4694216" y="3454006"/>
            <a:ext cx="1284361" cy="584775"/>
          </a:xfrm>
          <a:prstGeom prst="rect">
            <a:avLst/>
          </a:prstGeom>
          <a:noFill/>
        </p:spPr>
        <p:txBody>
          <a:bodyPr wrap="square" rtlCol="0">
            <a:spAutoFit/>
          </a:bodyPr>
          <a:lstStyle/>
          <a:p>
            <a:pPr algn="ctr"/>
            <a:r>
              <a:rPr lang="pt-BR" sz="1600" dirty="0">
                <a:solidFill>
                  <a:srgbClr val="FFFFFF"/>
                </a:solidFill>
                <a:latin typeface="Fredoka" pitchFamily="2" charset="-79"/>
                <a:cs typeface="Fredoka" pitchFamily="2" charset="-79"/>
              </a:rPr>
              <a:t>Elastic</a:t>
            </a:r>
          </a:p>
          <a:p>
            <a:pPr algn="ctr"/>
            <a:r>
              <a:rPr lang="pt-BR" sz="1600" dirty="0">
                <a:solidFill>
                  <a:srgbClr val="FFFFFF"/>
                </a:solidFill>
                <a:latin typeface="Fredoka" pitchFamily="2" charset="-79"/>
                <a:cs typeface="Fredoka" pitchFamily="2" charset="-79"/>
              </a:rPr>
              <a:t>BeanStalk </a:t>
            </a:r>
          </a:p>
        </p:txBody>
      </p:sp>
      <p:sp>
        <p:nvSpPr>
          <p:cNvPr id="10" name="CaixaDeTexto 9">
            <a:extLst>
              <a:ext uri="{FF2B5EF4-FFF2-40B4-BE49-F238E27FC236}">
                <a16:creationId xmlns:a16="http://schemas.microsoft.com/office/drawing/2014/main" id="{CBF768BC-AF95-CD15-314D-90FD29D0C91E}"/>
              </a:ext>
            </a:extLst>
          </p:cNvPr>
          <p:cNvSpPr txBox="1"/>
          <p:nvPr/>
        </p:nvSpPr>
        <p:spPr>
          <a:xfrm>
            <a:off x="6024918" y="3438032"/>
            <a:ext cx="1063801" cy="369332"/>
          </a:xfrm>
          <a:prstGeom prst="rect">
            <a:avLst/>
          </a:prstGeom>
          <a:noFill/>
        </p:spPr>
        <p:txBody>
          <a:bodyPr wrap="square" rtlCol="0">
            <a:spAutoFit/>
          </a:bodyPr>
          <a:lstStyle/>
          <a:p>
            <a:r>
              <a:rPr lang="pt-BR" dirty="0">
                <a:solidFill>
                  <a:srgbClr val="FFFFFF"/>
                </a:solidFill>
                <a:latin typeface="Fredoka" pitchFamily="2" charset="-79"/>
                <a:cs typeface="Fredoka" pitchFamily="2" charset="-79"/>
              </a:rPr>
              <a:t>Fargate</a:t>
            </a:r>
          </a:p>
        </p:txBody>
      </p:sp>
      <p:sp>
        <p:nvSpPr>
          <p:cNvPr id="11" name="CaixaDeTexto 10">
            <a:extLst>
              <a:ext uri="{FF2B5EF4-FFF2-40B4-BE49-F238E27FC236}">
                <a16:creationId xmlns:a16="http://schemas.microsoft.com/office/drawing/2014/main" id="{19E623AD-8602-E536-6DBA-FC5E738CB131}"/>
              </a:ext>
            </a:extLst>
          </p:cNvPr>
          <p:cNvSpPr txBox="1"/>
          <p:nvPr/>
        </p:nvSpPr>
        <p:spPr>
          <a:xfrm>
            <a:off x="8827076" y="3438032"/>
            <a:ext cx="1284361" cy="369332"/>
          </a:xfrm>
          <a:prstGeom prst="rect">
            <a:avLst/>
          </a:prstGeom>
          <a:noFill/>
        </p:spPr>
        <p:txBody>
          <a:bodyPr wrap="square" rtlCol="0">
            <a:spAutoFit/>
          </a:bodyPr>
          <a:lstStyle/>
          <a:p>
            <a:r>
              <a:rPr lang="pt-BR" dirty="0">
                <a:solidFill>
                  <a:srgbClr val="FFFFFF"/>
                </a:solidFill>
                <a:latin typeface="Fredoka" pitchFamily="2" charset="-79"/>
                <a:cs typeface="Fredoka" pitchFamily="2" charset="-79"/>
              </a:rPr>
              <a:t>Workmail</a:t>
            </a:r>
          </a:p>
        </p:txBody>
      </p:sp>
      <p:sp>
        <p:nvSpPr>
          <p:cNvPr id="12" name="CaixaDeTexto 11">
            <a:extLst>
              <a:ext uri="{FF2B5EF4-FFF2-40B4-BE49-F238E27FC236}">
                <a16:creationId xmlns:a16="http://schemas.microsoft.com/office/drawing/2014/main" id="{F0199F44-0F39-C782-E768-F2DD59B7EDAE}"/>
              </a:ext>
            </a:extLst>
          </p:cNvPr>
          <p:cNvSpPr txBox="1"/>
          <p:nvPr/>
        </p:nvSpPr>
        <p:spPr>
          <a:xfrm>
            <a:off x="10271858" y="3446019"/>
            <a:ext cx="839709" cy="369332"/>
          </a:xfrm>
          <a:prstGeom prst="rect">
            <a:avLst/>
          </a:prstGeom>
          <a:noFill/>
        </p:spPr>
        <p:txBody>
          <a:bodyPr wrap="square" rtlCol="0">
            <a:spAutoFit/>
          </a:bodyPr>
          <a:lstStyle/>
          <a:p>
            <a:r>
              <a:rPr lang="pt-BR" dirty="0">
                <a:solidFill>
                  <a:srgbClr val="FFFFFF"/>
                </a:solidFill>
                <a:latin typeface="Fredoka" pitchFamily="2" charset="-79"/>
                <a:cs typeface="Fredoka" pitchFamily="2" charset="-79"/>
              </a:rPr>
              <a:t>Chime</a:t>
            </a:r>
          </a:p>
        </p:txBody>
      </p:sp>
      <p:pic>
        <p:nvPicPr>
          <p:cNvPr id="3074" name="Picture 2">
            <a:extLst>
              <a:ext uri="{FF2B5EF4-FFF2-40B4-BE49-F238E27FC236}">
                <a16:creationId xmlns:a16="http://schemas.microsoft.com/office/drawing/2014/main" id="{F3E76383-53AC-FE56-9B76-7396ECF7E6BD}"/>
              </a:ext>
            </a:extLst>
          </p:cNvPr>
          <p:cNvPicPr>
            <a:picLocks noChangeAspect="1" noChangeArrowheads="1"/>
          </p:cNvPicPr>
          <p:nvPr/>
        </p:nvPicPr>
        <p:blipFill>
          <a:blip r:embed="rId8"/>
          <a:srcRect/>
          <a:stretch/>
        </p:blipFill>
        <p:spPr bwMode="auto">
          <a:xfrm>
            <a:off x="8805763" y="466096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7C21C437-69AB-CA3E-A28F-840A004BAB04}"/>
              </a:ext>
            </a:extLst>
          </p:cNvPr>
          <p:cNvPicPr>
            <a:picLocks noChangeAspect="1" noChangeArrowheads="1"/>
          </p:cNvPicPr>
          <p:nvPr/>
        </p:nvPicPr>
        <p:blipFill rotWithShape="1">
          <a:blip r:embed="rId9"/>
          <a:srcRect b="24035"/>
          <a:stretch/>
        </p:blipFill>
        <p:spPr bwMode="auto">
          <a:xfrm>
            <a:off x="4691015" y="4768227"/>
            <a:ext cx="1176879" cy="955108"/>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15">
            <a:extLst>
              <a:ext uri="{FF2B5EF4-FFF2-40B4-BE49-F238E27FC236}">
                <a16:creationId xmlns:a16="http://schemas.microsoft.com/office/drawing/2014/main" id="{4FA38B41-5BE7-D81E-B0C5-CAE2A0B093F8}"/>
              </a:ext>
            </a:extLst>
          </p:cNvPr>
          <p:cNvSpPr txBox="1"/>
          <p:nvPr/>
        </p:nvSpPr>
        <p:spPr>
          <a:xfrm>
            <a:off x="4538688" y="5850137"/>
            <a:ext cx="1329206" cy="646331"/>
          </a:xfrm>
          <a:prstGeom prst="rect">
            <a:avLst/>
          </a:prstGeom>
          <a:noFill/>
        </p:spPr>
        <p:txBody>
          <a:bodyPr wrap="square">
            <a:spAutoFit/>
          </a:bodyPr>
          <a:lstStyle/>
          <a:p>
            <a:pPr algn="ctr"/>
            <a:r>
              <a:rPr lang="pt-BR" dirty="0">
                <a:solidFill>
                  <a:srgbClr val="FFFFFF"/>
                </a:solidFill>
                <a:latin typeface="Fredoka" pitchFamily="2" charset="-79"/>
                <a:cs typeface="Fredoka" pitchFamily="2" charset="-79"/>
              </a:rPr>
              <a:t>Red Hat</a:t>
            </a:r>
            <a:br>
              <a:rPr lang="pt-BR" dirty="0">
                <a:solidFill>
                  <a:srgbClr val="FFFFFF"/>
                </a:solidFill>
                <a:latin typeface="Fredoka" pitchFamily="2" charset="-79"/>
                <a:cs typeface="Fredoka" pitchFamily="2" charset="-79"/>
              </a:rPr>
            </a:br>
            <a:r>
              <a:rPr lang="pt-BR" dirty="0">
                <a:solidFill>
                  <a:srgbClr val="FFFFFF"/>
                </a:solidFill>
                <a:latin typeface="Fredoka" pitchFamily="2" charset="-79"/>
                <a:cs typeface="Fredoka" pitchFamily="2" charset="-79"/>
              </a:rPr>
              <a:t>OpenShift</a:t>
            </a:r>
          </a:p>
        </p:txBody>
      </p:sp>
      <p:sp>
        <p:nvSpPr>
          <p:cNvPr id="17" name="CaixaDeTexto 16">
            <a:extLst>
              <a:ext uri="{FF2B5EF4-FFF2-40B4-BE49-F238E27FC236}">
                <a16:creationId xmlns:a16="http://schemas.microsoft.com/office/drawing/2014/main" id="{4A4AF820-141E-72BD-79E5-ADB7B68CA6DC}"/>
              </a:ext>
            </a:extLst>
          </p:cNvPr>
          <p:cNvSpPr txBox="1"/>
          <p:nvPr/>
        </p:nvSpPr>
        <p:spPr>
          <a:xfrm>
            <a:off x="8831067" y="5945281"/>
            <a:ext cx="1440791" cy="369332"/>
          </a:xfrm>
          <a:prstGeom prst="rect">
            <a:avLst/>
          </a:prstGeom>
          <a:noFill/>
        </p:spPr>
        <p:txBody>
          <a:bodyPr wrap="square" rtlCol="0">
            <a:spAutoFit/>
          </a:bodyPr>
          <a:lstStyle/>
          <a:p>
            <a:r>
              <a:rPr lang="pt-BR" dirty="0">
                <a:solidFill>
                  <a:srgbClr val="FFFFFF"/>
                </a:solidFill>
                <a:latin typeface="Fredoka" pitchFamily="2" charset="-79"/>
                <a:cs typeface="Fredoka" pitchFamily="2" charset="-79"/>
              </a:rPr>
              <a:t>Office 365</a:t>
            </a:r>
          </a:p>
        </p:txBody>
      </p:sp>
      <p:pic>
        <p:nvPicPr>
          <p:cNvPr id="19" name="Picture 2">
            <a:extLst>
              <a:ext uri="{FF2B5EF4-FFF2-40B4-BE49-F238E27FC236}">
                <a16:creationId xmlns:a16="http://schemas.microsoft.com/office/drawing/2014/main" id="{963A9137-5A59-9B9D-7E76-2279A29BA365}"/>
              </a:ext>
            </a:extLst>
          </p:cNvPr>
          <p:cNvPicPr>
            <a:picLocks noChangeAspect="1" noChangeArrowheads="1"/>
          </p:cNvPicPr>
          <p:nvPr/>
        </p:nvPicPr>
        <p:blipFill rotWithShape="1">
          <a:blip r:embed="rId10"/>
          <a:srcRect b="29761"/>
          <a:stretch/>
        </p:blipFill>
        <p:spPr bwMode="auto">
          <a:xfrm>
            <a:off x="372124" y="4881268"/>
            <a:ext cx="1524330" cy="670028"/>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19">
            <a:extLst>
              <a:ext uri="{FF2B5EF4-FFF2-40B4-BE49-F238E27FC236}">
                <a16:creationId xmlns:a16="http://schemas.microsoft.com/office/drawing/2014/main" id="{C874A735-6DF7-9CFE-EFA1-75FB593B340B}"/>
              </a:ext>
            </a:extLst>
          </p:cNvPr>
          <p:cNvSpPr txBox="1"/>
          <p:nvPr/>
        </p:nvSpPr>
        <p:spPr>
          <a:xfrm>
            <a:off x="573188" y="5619888"/>
            <a:ext cx="1257300" cy="369332"/>
          </a:xfrm>
          <a:prstGeom prst="rect">
            <a:avLst/>
          </a:prstGeom>
          <a:noFill/>
        </p:spPr>
        <p:txBody>
          <a:bodyPr wrap="square" rtlCol="0">
            <a:spAutoFit/>
          </a:bodyPr>
          <a:lstStyle/>
          <a:p>
            <a:r>
              <a:rPr lang="pt-BR" dirty="0">
                <a:solidFill>
                  <a:srgbClr val="FFFFFF"/>
                </a:solidFill>
                <a:latin typeface="Fredoka" pitchFamily="2" charset="-79"/>
                <a:cs typeface="Fredoka" pitchFamily="2" charset="-79"/>
              </a:rPr>
              <a:t>VMWare</a:t>
            </a:r>
          </a:p>
        </p:txBody>
      </p:sp>
      <p:pic>
        <p:nvPicPr>
          <p:cNvPr id="21" name="Picture 2">
            <a:extLst>
              <a:ext uri="{FF2B5EF4-FFF2-40B4-BE49-F238E27FC236}">
                <a16:creationId xmlns:a16="http://schemas.microsoft.com/office/drawing/2014/main" id="{8310FDC8-44A4-7FB8-BE81-F46F0A2AFBBA}"/>
              </a:ext>
            </a:extLst>
          </p:cNvPr>
          <p:cNvPicPr>
            <a:picLocks noChangeAspect="1" noChangeArrowheads="1"/>
          </p:cNvPicPr>
          <p:nvPr/>
        </p:nvPicPr>
        <p:blipFill>
          <a:blip r:embed="rId11"/>
          <a:srcRect/>
          <a:stretch/>
        </p:blipFill>
        <p:spPr bwMode="auto">
          <a:xfrm>
            <a:off x="10343701" y="4738455"/>
            <a:ext cx="1014652" cy="101465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eroku (@heroku) / X">
            <a:extLst>
              <a:ext uri="{FF2B5EF4-FFF2-40B4-BE49-F238E27FC236}">
                <a16:creationId xmlns:a16="http://schemas.microsoft.com/office/drawing/2014/main" id="{66230724-35BC-8A2B-246B-EB289E0AA1E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61518" y="4732735"/>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22" name="CaixaDeTexto 21">
            <a:extLst>
              <a:ext uri="{FF2B5EF4-FFF2-40B4-BE49-F238E27FC236}">
                <a16:creationId xmlns:a16="http://schemas.microsoft.com/office/drawing/2014/main" id="{B0111974-0F2B-9BB0-58E4-E7AEE24EFF3E}"/>
              </a:ext>
            </a:extLst>
          </p:cNvPr>
          <p:cNvSpPr txBox="1"/>
          <p:nvPr/>
        </p:nvSpPr>
        <p:spPr>
          <a:xfrm>
            <a:off x="5892215" y="5933268"/>
            <a:ext cx="1329206" cy="369332"/>
          </a:xfrm>
          <a:prstGeom prst="rect">
            <a:avLst/>
          </a:prstGeom>
          <a:noFill/>
        </p:spPr>
        <p:txBody>
          <a:bodyPr wrap="square">
            <a:spAutoFit/>
          </a:bodyPr>
          <a:lstStyle/>
          <a:p>
            <a:pPr algn="ctr"/>
            <a:r>
              <a:rPr lang="pt-BR" dirty="0">
                <a:solidFill>
                  <a:srgbClr val="FFFFFF"/>
                </a:solidFill>
                <a:latin typeface="Fredoka" pitchFamily="2" charset="-79"/>
                <a:cs typeface="Fredoka" pitchFamily="2" charset="-79"/>
              </a:rPr>
              <a:t>Heroku</a:t>
            </a:r>
          </a:p>
        </p:txBody>
      </p:sp>
      <p:sp>
        <p:nvSpPr>
          <p:cNvPr id="23" name="CaixaDeTexto 22">
            <a:extLst>
              <a:ext uri="{FF2B5EF4-FFF2-40B4-BE49-F238E27FC236}">
                <a16:creationId xmlns:a16="http://schemas.microsoft.com/office/drawing/2014/main" id="{AC172226-F38A-726B-A364-994D0772D73F}"/>
              </a:ext>
            </a:extLst>
          </p:cNvPr>
          <p:cNvSpPr txBox="1"/>
          <p:nvPr/>
        </p:nvSpPr>
        <p:spPr>
          <a:xfrm>
            <a:off x="10462664" y="5933268"/>
            <a:ext cx="857699" cy="369332"/>
          </a:xfrm>
          <a:prstGeom prst="rect">
            <a:avLst/>
          </a:prstGeom>
          <a:noFill/>
        </p:spPr>
        <p:txBody>
          <a:bodyPr wrap="square" rtlCol="0">
            <a:spAutoFit/>
          </a:bodyPr>
          <a:lstStyle/>
          <a:p>
            <a:r>
              <a:rPr lang="pt-BR" dirty="0">
                <a:solidFill>
                  <a:srgbClr val="FFFFFF"/>
                </a:solidFill>
                <a:latin typeface="Fredoka" pitchFamily="2" charset="-79"/>
                <a:cs typeface="Fredoka" pitchFamily="2" charset="-79"/>
              </a:rPr>
              <a:t>Slack</a:t>
            </a:r>
          </a:p>
        </p:txBody>
      </p:sp>
      <p:pic>
        <p:nvPicPr>
          <p:cNvPr id="3082" name="Picture 10" descr="Windows - Ícones Social media e Logos">
            <a:extLst>
              <a:ext uri="{FF2B5EF4-FFF2-40B4-BE49-F238E27FC236}">
                <a16:creationId xmlns:a16="http://schemas.microsoft.com/office/drawing/2014/main" id="{6484DF12-5118-07D1-A6E5-CBFFC0FF63B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03116" y="4774894"/>
            <a:ext cx="882777" cy="882777"/>
          </a:xfrm>
          <a:prstGeom prst="rect">
            <a:avLst/>
          </a:prstGeom>
          <a:noFill/>
          <a:extLst>
            <a:ext uri="{909E8E84-426E-40DD-AFC4-6F175D3DCCD1}">
              <a14:hiddenFill xmlns:a14="http://schemas.microsoft.com/office/drawing/2010/main">
                <a:solidFill>
                  <a:srgbClr val="FFFFFF"/>
                </a:solidFill>
              </a14:hiddenFill>
            </a:ext>
          </a:extLst>
        </p:spPr>
      </p:pic>
      <p:sp>
        <p:nvSpPr>
          <p:cNvPr id="24" name="CaixaDeTexto 23">
            <a:extLst>
              <a:ext uri="{FF2B5EF4-FFF2-40B4-BE49-F238E27FC236}">
                <a16:creationId xmlns:a16="http://schemas.microsoft.com/office/drawing/2014/main" id="{1CB263C9-23F4-A9DA-AD40-F9C7E7BD11D9}"/>
              </a:ext>
            </a:extLst>
          </p:cNvPr>
          <p:cNvSpPr txBox="1"/>
          <p:nvPr/>
        </p:nvSpPr>
        <p:spPr>
          <a:xfrm>
            <a:off x="1803116" y="5665471"/>
            <a:ext cx="1257300" cy="369332"/>
          </a:xfrm>
          <a:prstGeom prst="rect">
            <a:avLst/>
          </a:prstGeom>
          <a:noFill/>
        </p:spPr>
        <p:txBody>
          <a:bodyPr wrap="square" rtlCol="0">
            <a:spAutoFit/>
          </a:bodyPr>
          <a:lstStyle/>
          <a:p>
            <a:r>
              <a:rPr lang="pt-BR" dirty="0">
                <a:solidFill>
                  <a:srgbClr val="FFFFFF"/>
                </a:solidFill>
                <a:latin typeface="Fredoka" pitchFamily="2" charset="-79"/>
                <a:cs typeface="Fredoka" pitchFamily="2" charset="-79"/>
              </a:rPr>
              <a:t>Hyper-V</a:t>
            </a:r>
          </a:p>
        </p:txBody>
      </p:sp>
    </p:spTree>
    <p:extLst>
      <p:ext uri="{BB962C8B-B14F-4D97-AF65-F5344CB8AC3E}">
        <p14:creationId xmlns:p14="http://schemas.microsoft.com/office/powerpoint/2010/main" val="3180756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FECB82-9B0D-35AB-E2A6-D14A02913F97}"/>
              </a:ext>
            </a:extLst>
          </p:cNvPr>
          <p:cNvSpPr>
            <a:spLocks noGrp="1"/>
          </p:cNvSpPr>
          <p:nvPr>
            <p:ph type="title"/>
          </p:nvPr>
        </p:nvSpPr>
        <p:spPr>
          <a:xfrm>
            <a:off x="9098702" y="1421859"/>
            <a:ext cx="2437624" cy="1325563"/>
          </a:xfrm>
        </p:spPr>
        <p:txBody>
          <a:bodyPr>
            <a:normAutofit/>
          </a:bodyPr>
          <a:lstStyle/>
          <a:p>
            <a:r>
              <a:rPr lang="pt-BR" sz="2800" dirty="0">
                <a:solidFill>
                  <a:schemeClr val="accent2"/>
                </a:solidFill>
                <a:latin typeface="Fredoka" pitchFamily="2" charset="-79"/>
                <a:cs typeface="Fredoka" pitchFamily="2" charset="-79"/>
              </a:rPr>
              <a:t>Cloud híbrida</a:t>
            </a:r>
          </a:p>
        </p:txBody>
      </p:sp>
      <p:sp>
        <p:nvSpPr>
          <p:cNvPr id="4" name="Título 1">
            <a:extLst>
              <a:ext uri="{FF2B5EF4-FFF2-40B4-BE49-F238E27FC236}">
                <a16:creationId xmlns:a16="http://schemas.microsoft.com/office/drawing/2014/main" id="{19473F84-7434-FA04-4BBD-2C4CAE09A527}"/>
              </a:ext>
            </a:extLst>
          </p:cNvPr>
          <p:cNvSpPr txBox="1">
            <a:spLocks/>
          </p:cNvSpPr>
          <p:nvPr/>
        </p:nvSpPr>
        <p:spPr>
          <a:xfrm>
            <a:off x="1988951" y="180989"/>
            <a:ext cx="8674430" cy="907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200" dirty="0">
                <a:solidFill>
                  <a:schemeClr val="accent4"/>
                </a:solidFill>
                <a:latin typeface="Fredoka" pitchFamily="2" charset="-79"/>
                <a:cs typeface="Fredoka" pitchFamily="2" charset="-79"/>
              </a:rPr>
              <a:t>MODELOS DE IMPLANTAÇÃO NA NUVEM</a:t>
            </a:r>
          </a:p>
        </p:txBody>
      </p:sp>
      <p:sp>
        <p:nvSpPr>
          <p:cNvPr id="6" name="Título 1">
            <a:extLst>
              <a:ext uri="{FF2B5EF4-FFF2-40B4-BE49-F238E27FC236}">
                <a16:creationId xmlns:a16="http://schemas.microsoft.com/office/drawing/2014/main" id="{96531177-1BD4-722B-9A2B-ED52D79FCCE0}"/>
              </a:ext>
            </a:extLst>
          </p:cNvPr>
          <p:cNvSpPr txBox="1">
            <a:spLocks/>
          </p:cNvSpPr>
          <p:nvPr/>
        </p:nvSpPr>
        <p:spPr>
          <a:xfrm>
            <a:off x="4679103" y="1421860"/>
            <a:ext cx="24376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800" dirty="0">
                <a:solidFill>
                  <a:schemeClr val="accent2"/>
                </a:solidFill>
                <a:latin typeface="Fredoka" pitchFamily="2" charset="-79"/>
                <a:cs typeface="Fredoka" pitchFamily="2" charset="-79"/>
              </a:rPr>
              <a:t>Cloud pública</a:t>
            </a:r>
          </a:p>
        </p:txBody>
      </p:sp>
      <p:sp>
        <p:nvSpPr>
          <p:cNvPr id="7" name="Título 1">
            <a:extLst>
              <a:ext uri="{FF2B5EF4-FFF2-40B4-BE49-F238E27FC236}">
                <a16:creationId xmlns:a16="http://schemas.microsoft.com/office/drawing/2014/main" id="{C12AD28D-B5D3-1FDC-A0B2-EC4607BC850E}"/>
              </a:ext>
            </a:extLst>
          </p:cNvPr>
          <p:cNvSpPr txBox="1">
            <a:spLocks/>
          </p:cNvSpPr>
          <p:nvPr/>
        </p:nvSpPr>
        <p:spPr>
          <a:xfrm>
            <a:off x="770139" y="1421859"/>
            <a:ext cx="27946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800" dirty="0">
                <a:solidFill>
                  <a:schemeClr val="accent2"/>
                </a:solidFill>
                <a:latin typeface="Fredoka" pitchFamily="2" charset="-79"/>
                <a:cs typeface="Fredoka" pitchFamily="2" charset="-79"/>
              </a:rPr>
              <a:t>Cloud privada</a:t>
            </a:r>
          </a:p>
        </p:txBody>
      </p:sp>
      <p:pic>
        <p:nvPicPr>
          <p:cNvPr id="5124" name="Picture 4" descr="Azure - ícones de formas grátis">
            <a:extLst>
              <a:ext uri="{FF2B5EF4-FFF2-40B4-BE49-F238E27FC236}">
                <a16:creationId xmlns:a16="http://schemas.microsoft.com/office/drawing/2014/main" id="{427C6123-CA3C-043F-982F-33AE7E90D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103" y="5878923"/>
            <a:ext cx="852082" cy="85208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oogle Cloud&quot; Icon - Download for free – Iconduck">
            <a:extLst>
              <a:ext uri="{FF2B5EF4-FFF2-40B4-BE49-F238E27FC236}">
                <a16:creationId xmlns:a16="http://schemas.microsoft.com/office/drawing/2014/main" id="{61D0869E-AEEC-65F0-5321-D1A015CBD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6381" y="5918283"/>
            <a:ext cx="852082" cy="68483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Data center - Free electronics icons">
            <a:extLst>
              <a:ext uri="{FF2B5EF4-FFF2-40B4-BE49-F238E27FC236}">
                <a16:creationId xmlns:a16="http://schemas.microsoft.com/office/drawing/2014/main" id="{7AC59A37-5983-04C9-DABA-185AB77A2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1936" y="4452088"/>
            <a:ext cx="2405912" cy="2405912"/>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a:extLst>
              <a:ext uri="{FF2B5EF4-FFF2-40B4-BE49-F238E27FC236}">
                <a16:creationId xmlns:a16="http://schemas.microsoft.com/office/drawing/2014/main" id="{5A1ADA7F-A3BF-B958-09B9-67BBA8456E41}"/>
              </a:ext>
            </a:extLst>
          </p:cNvPr>
          <p:cNvSpPr txBox="1">
            <a:spLocks/>
          </p:cNvSpPr>
          <p:nvPr/>
        </p:nvSpPr>
        <p:spPr>
          <a:xfrm>
            <a:off x="738570" y="3006894"/>
            <a:ext cx="2500762" cy="35962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dirty="0">
                <a:solidFill>
                  <a:srgbClr val="FFFFFF"/>
                </a:solidFill>
                <a:latin typeface="Fredoka" pitchFamily="2" charset="-79"/>
                <a:cs typeface="Fredoka" pitchFamily="2" charset="-79"/>
              </a:rPr>
              <a:t>Serviços de nuvem usados por uma empresa, não expostos para o público</a:t>
            </a:r>
          </a:p>
          <a:p>
            <a:endParaRPr lang="pt-BR" sz="1800" dirty="0">
              <a:solidFill>
                <a:srgbClr val="FFFFFF"/>
              </a:solidFill>
              <a:latin typeface="Fredoka" pitchFamily="2" charset="-79"/>
              <a:cs typeface="Fredoka" pitchFamily="2" charset="-79"/>
            </a:endParaRPr>
          </a:p>
          <a:p>
            <a:endParaRPr lang="pt-BR" sz="1800" dirty="0">
              <a:solidFill>
                <a:srgbClr val="FFFFFF"/>
              </a:solidFill>
              <a:latin typeface="Fredoka" pitchFamily="2" charset="-79"/>
              <a:cs typeface="Fredoka" pitchFamily="2" charset="-79"/>
            </a:endParaRPr>
          </a:p>
          <a:p>
            <a:r>
              <a:rPr lang="pt-BR" sz="1800" dirty="0">
                <a:solidFill>
                  <a:srgbClr val="FFFFFF"/>
                </a:solidFill>
                <a:latin typeface="Fredoka" pitchFamily="2" charset="-79"/>
                <a:cs typeface="Fredoka" pitchFamily="2" charset="-79"/>
              </a:rPr>
              <a:t>Controle completo</a:t>
            </a:r>
          </a:p>
          <a:p>
            <a:endParaRPr lang="pt-BR" sz="1800" dirty="0">
              <a:solidFill>
                <a:srgbClr val="FFFFFF"/>
              </a:solidFill>
              <a:latin typeface="Fredoka" pitchFamily="2" charset="-79"/>
              <a:cs typeface="Fredoka" pitchFamily="2" charset="-79"/>
            </a:endParaRPr>
          </a:p>
          <a:p>
            <a:r>
              <a:rPr lang="pt-BR" sz="1800" dirty="0">
                <a:solidFill>
                  <a:srgbClr val="FFFFFF"/>
                </a:solidFill>
                <a:latin typeface="Fredoka" pitchFamily="2" charset="-79"/>
                <a:cs typeface="Fredoka" pitchFamily="2" charset="-79"/>
              </a:rPr>
              <a:t>Segurança para aplicações sensíveis</a:t>
            </a:r>
          </a:p>
          <a:p>
            <a:endParaRPr lang="pt-BR" sz="1800" dirty="0">
              <a:solidFill>
                <a:srgbClr val="FFFFFF"/>
              </a:solidFill>
              <a:latin typeface="Fredoka" pitchFamily="2" charset="-79"/>
              <a:cs typeface="Fredoka" pitchFamily="2" charset="-79"/>
            </a:endParaRPr>
          </a:p>
          <a:p>
            <a:r>
              <a:rPr lang="pt-BR" sz="1800" dirty="0">
                <a:solidFill>
                  <a:srgbClr val="FFFFFF"/>
                </a:solidFill>
                <a:latin typeface="Fredoka" pitchFamily="2" charset="-79"/>
                <a:cs typeface="Fredoka" pitchFamily="2" charset="-79"/>
              </a:rPr>
              <a:t>Necessidades específicas de negócio</a:t>
            </a:r>
          </a:p>
          <a:p>
            <a:endParaRPr lang="pt-BR" sz="1800" dirty="0">
              <a:latin typeface="Fredoka" pitchFamily="2" charset="-79"/>
              <a:cs typeface="Fredoka" pitchFamily="2" charset="-79"/>
            </a:endParaRPr>
          </a:p>
          <a:p>
            <a:endParaRPr lang="pt-BR" sz="1800" dirty="0">
              <a:latin typeface="Fredoka" pitchFamily="2" charset="-79"/>
              <a:cs typeface="Fredoka" pitchFamily="2" charset="-79"/>
            </a:endParaRPr>
          </a:p>
        </p:txBody>
      </p:sp>
      <p:sp>
        <p:nvSpPr>
          <p:cNvPr id="10" name="Título 1">
            <a:extLst>
              <a:ext uri="{FF2B5EF4-FFF2-40B4-BE49-F238E27FC236}">
                <a16:creationId xmlns:a16="http://schemas.microsoft.com/office/drawing/2014/main" id="{048054FE-49FF-A39C-8103-15306EC29937}"/>
              </a:ext>
            </a:extLst>
          </p:cNvPr>
          <p:cNvSpPr txBox="1">
            <a:spLocks/>
          </p:cNvSpPr>
          <p:nvPr/>
        </p:nvSpPr>
        <p:spPr>
          <a:xfrm>
            <a:off x="4697903" y="2653976"/>
            <a:ext cx="2500762" cy="22051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dirty="0">
                <a:solidFill>
                  <a:srgbClr val="FFFFFF"/>
                </a:solidFill>
                <a:latin typeface="Fredoka" pitchFamily="2" charset="-79"/>
                <a:cs typeface="Fredoka" pitchFamily="2" charset="-79"/>
              </a:rPr>
              <a:t>Recursos de nuvem de propriedade e operado por um serviço de nuvem de terceiros provedor entregue pela internet</a:t>
            </a:r>
          </a:p>
          <a:p>
            <a:endParaRPr lang="pt-BR" sz="1800" dirty="0">
              <a:latin typeface="Fredoka" pitchFamily="2" charset="-79"/>
              <a:cs typeface="Fredoka" pitchFamily="2" charset="-79"/>
            </a:endParaRPr>
          </a:p>
          <a:p>
            <a:endParaRPr lang="pt-BR" sz="1800" dirty="0">
              <a:latin typeface="Fredoka" pitchFamily="2" charset="-79"/>
              <a:cs typeface="Fredoka" pitchFamily="2" charset="-79"/>
            </a:endParaRPr>
          </a:p>
        </p:txBody>
      </p:sp>
      <p:sp>
        <p:nvSpPr>
          <p:cNvPr id="11" name="Título 1">
            <a:extLst>
              <a:ext uri="{FF2B5EF4-FFF2-40B4-BE49-F238E27FC236}">
                <a16:creationId xmlns:a16="http://schemas.microsoft.com/office/drawing/2014/main" id="{6F26A2E0-C87F-1127-8439-812CE9A21C38}"/>
              </a:ext>
            </a:extLst>
          </p:cNvPr>
          <p:cNvSpPr txBox="1">
            <a:spLocks/>
          </p:cNvSpPr>
          <p:nvPr/>
        </p:nvSpPr>
        <p:spPr>
          <a:xfrm>
            <a:off x="9067133" y="2566550"/>
            <a:ext cx="2500762" cy="18855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dirty="0">
                <a:solidFill>
                  <a:srgbClr val="FFFFFF"/>
                </a:solidFill>
                <a:latin typeface="Fredoka" pitchFamily="2" charset="-79"/>
                <a:cs typeface="Fredoka" pitchFamily="2" charset="-79"/>
              </a:rPr>
              <a:t>Manter servidores on-premises ligados e estendendo algumas capacidades para nuvem</a:t>
            </a:r>
          </a:p>
          <a:p>
            <a:endParaRPr lang="pt-BR" sz="1800" dirty="0">
              <a:latin typeface="Fredoka" pitchFamily="2" charset="-79"/>
              <a:cs typeface="Fredoka" pitchFamily="2" charset="-79"/>
            </a:endParaRPr>
          </a:p>
          <a:p>
            <a:endParaRPr lang="pt-BR" sz="1800" dirty="0">
              <a:latin typeface="Fredoka" pitchFamily="2" charset="-79"/>
              <a:cs typeface="Fredoka" pitchFamily="2" charset="-79"/>
            </a:endParaRPr>
          </a:p>
        </p:txBody>
      </p:sp>
      <p:pic>
        <p:nvPicPr>
          <p:cNvPr id="4098" name="Picture 2" descr="Amazon Logo Png White Aws With Transparent Background - Clip Art Library">
            <a:extLst>
              <a:ext uri="{FF2B5EF4-FFF2-40B4-BE49-F238E27FC236}">
                <a16:creationId xmlns:a16="http://schemas.microsoft.com/office/drawing/2014/main" id="{7C5A998C-7E53-63CD-BD55-12D0F521D8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6052" y="6006067"/>
            <a:ext cx="852082" cy="5092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mazon Logo Png White Aws With Transparent Background - Clip Art Library">
            <a:extLst>
              <a:ext uri="{FF2B5EF4-FFF2-40B4-BE49-F238E27FC236}">
                <a16:creationId xmlns:a16="http://schemas.microsoft.com/office/drawing/2014/main" id="{5590C419-2AD8-EC07-E0C3-71C089254B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0285" y="5421143"/>
            <a:ext cx="852082" cy="509268"/>
          </a:xfrm>
          <a:prstGeom prst="rect">
            <a:avLst/>
          </a:prstGeom>
          <a:noFill/>
          <a:extLst>
            <a:ext uri="{909E8E84-426E-40DD-AFC4-6F175D3DCCD1}">
              <a14:hiddenFill xmlns:a14="http://schemas.microsoft.com/office/drawing/2010/main">
                <a:solidFill>
                  <a:srgbClr val="FFFFFF"/>
                </a:solidFill>
              </a14:hiddenFill>
            </a:ext>
          </a:extLst>
        </p:spPr>
      </p:pic>
      <p:sp>
        <p:nvSpPr>
          <p:cNvPr id="5" name="Seta para a Direita 4">
            <a:extLst>
              <a:ext uri="{FF2B5EF4-FFF2-40B4-BE49-F238E27FC236}">
                <a16:creationId xmlns:a16="http://schemas.microsoft.com/office/drawing/2014/main" id="{43950ADA-96C3-A918-4A50-4B471E8AD561}"/>
              </a:ext>
            </a:extLst>
          </p:cNvPr>
          <p:cNvSpPr/>
          <p:nvPr/>
        </p:nvSpPr>
        <p:spPr>
          <a:xfrm>
            <a:off x="10310504" y="5316655"/>
            <a:ext cx="489031" cy="338389"/>
          </a:xfrm>
          <a:prstGeom prst="rightArrow">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2249DB0F-34DA-E00F-643A-ACC494600569}"/>
              </a:ext>
            </a:extLst>
          </p:cNvPr>
          <p:cNvSpPr/>
          <p:nvPr/>
        </p:nvSpPr>
        <p:spPr>
          <a:xfrm flipH="1">
            <a:off x="10310503" y="5776395"/>
            <a:ext cx="489031" cy="338389"/>
          </a:xfrm>
          <a:prstGeom prst="rightArrow">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1403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rvidor - ícones de eletrônicos grátis">
            <a:extLst>
              <a:ext uri="{FF2B5EF4-FFF2-40B4-BE49-F238E27FC236}">
                <a16:creationId xmlns:a16="http://schemas.microsoft.com/office/drawing/2014/main" id="{FD0BECA4-DCF3-9C35-4A3F-4AAED667A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500" y="2074944"/>
            <a:ext cx="3492500" cy="34925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Network - Free networking icons">
            <a:extLst>
              <a:ext uri="{FF2B5EF4-FFF2-40B4-BE49-F238E27FC236}">
                <a16:creationId xmlns:a16="http://schemas.microsoft.com/office/drawing/2014/main" id="{460CCCD4-238A-F890-EDCD-4C1993554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925" y="3635116"/>
            <a:ext cx="1708150" cy="17081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Pc - Free computer icons">
            <a:extLst>
              <a:ext uri="{FF2B5EF4-FFF2-40B4-BE49-F238E27FC236}">
                <a16:creationId xmlns:a16="http://schemas.microsoft.com/office/drawing/2014/main" id="{68EDE2B7-3515-B12E-3695-3D3BABB4E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999" y="3635116"/>
            <a:ext cx="1708150" cy="170815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Free Next Vector Art - Download 82+ Next Icons &amp; Graphics - Pixabay">
            <a:extLst>
              <a:ext uri="{FF2B5EF4-FFF2-40B4-BE49-F238E27FC236}">
                <a16:creationId xmlns:a16="http://schemas.microsoft.com/office/drawing/2014/main" id="{9CACA926-ACDF-E0E5-99B6-529E0C9D5D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2025" y="2761734"/>
            <a:ext cx="914400" cy="667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Free Next Vector Art - Download 82+ Next Icons &amp; Graphics - Pixabay">
            <a:extLst>
              <a:ext uri="{FF2B5EF4-FFF2-40B4-BE49-F238E27FC236}">
                <a16:creationId xmlns:a16="http://schemas.microsoft.com/office/drawing/2014/main" id="{7037138B-B872-E74F-14DB-746CFF0B14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6825" y="2761734"/>
            <a:ext cx="914400" cy="6672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Free Next Vector Art - Download 82+ Next Icons &amp; Graphics - Pixabay">
            <a:extLst>
              <a:ext uri="{FF2B5EF4-FFF2-40B4-BE49-F238E27FC236}">
                <a16:creationId xmlns:a16="http://schemas.microsoft.com/office/drawing/2014/main" id="{83F304EB-1B71-BBE4-B7E4-FA0A6FAB70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3502025" y="5009633"/>
            <a:ext cx="914400" cy="6672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Free Next Vector Art - Download 82+ Next Icons &amp; Graphics - Pixabay">
            <a:extLst>
              <a:ext uri="{FF2B5EF4-FFF2-40B4-BE49-F238E27FC236}">
                <a16:creationId xmlns:a16="http://schemas.microsoft.com/office/drawing/2014/main" id="{D80736D6-9529-68D6-55DE-459BE3BBAE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7616825" y="5009633"/>
            <a:ext cx="914400" cy="667265"/>
          </a:xfrm>
          <a:prstGeom prst="rect">
            <a:avLst/>
          </a:prstGeom>
          <a:noFill/>
          <a:extLst>
            <a:ext uri="{909E8E84-426E-40DD-AFC4-6F175D3DCCD1}">
              <a14:hiddenFill xmlns:a14="http://schemas.microsoft.com/office/drawing/2010/main">
                <a:solidFill>
                  <a:srgbClr val="FFFFFF"/>
                </a:solidFill>
              </a14:hiddenFill>
            </a:ext>
          </a:extLst>
        </p:spPr>
      </p:pic>
      <p:sp>
        <p:nvSpPr>
          <p:cNvPr id="9" name="Espaço Reservado para Conteúdo 2">
            <a:extLst>
              <a:ext uri="{FF2B5EF4-FFF2-40B4-BE49-F238E27FC236}">
                <a16:creationId xmlns:a16="http://schemas.microsoft.com/office/drawing/2014/main" id="{6F15C460-DAF2-7096-096F-8F5FC97E331B}"/>
              </a:ext>
            </a:extLst>
          </p:cNvPr>
          <p:cNvSpPr>
            <a:spLocks noGrp="1"/>
          </p:cNvSpPr>
          <p:nvPr>
            <p:ph idx="1"/>
          </p:nvPr>
        </p:nvSpPr>
        <p:spPr>
          <a:xfrm>
            <a:off x="2286000" y="697577"/>
            <a:ext cx="7204165" cy="967046"/>
          </a:xfrm>
        </p:spPr>
        <p:txBody>
          <a:bodyPr>
            <a:normAutofit/>
          </a:bodyPr>
          <a:lstStyle/>
          <a:p>
            <a:pPr marL="0" indent="0">
              <a:buNone/>
            </a:pPr>
            <a:r>
              <a:rPr lang="pt-BR" sz="3500" dirty="0">
                <a:solidFill>
                  <a:schemeClr val="accent4"/>
                </a:solidFill>
                <a:latin typeface="Fredoka" pitchFamily="2" charset="-79"/>
                <a:cs typeface="Fredoka" pitchFamily="2" charset="-79"/>
              </a:rPr>
              <a:t>COMO UM WEBSITE FUNCIONA?</a:t>
            </a:r>
          </a:p>
          <a:p>
            <a:endParaRPr lang="pt-BR" dirty="0"/>
          </a:p>
        </p:txBody>
      </p:sp>
      <p:sp>
        <p:nvSpPr>
          <p:cNvPr id="10" name="Espaço Reservado para Conteúdo 2">
            <a:extLst>
              <a:ext uri="{FF2B5EF4-FFF2-40B4-BE49-F238E27FC236}">
                <a16:creationId xmlns:a16="http://schemas.microsoft.com/office/drawing/2014/main" id="{4A912811-E1C1-864E-1443-0A3343CE14AB}"/>
              </a:ext>
            </a:extLst>
          </p:cNvPr>
          <p:cNvSpPr txBox="1">
            <a:spLocks/>
          </p:cNvSpPr>
          <p:nvPr/>
        </p:nvSpPr>
        <p:spPr>
          <a:xfrm>
            <a:off x="1150746" y="5567444"/>
            <a:ext cx="1438656" cy="9670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solidFill>
                  <a:srgbClr val="FFFFFF"/>
                </a:solidFill>
                <a:latin typeface="Fredoka" pitchFamily="2" charset="-79"/>
                <a:cs typeface="Fredoka" pitchFamily="2" charset="-79"/>
              </a:rPr>
              <a:t>Cliente</a:t>
            </a:r>
          </a:p>
          <a:p>
            <a:endParaRPr lang="pt-BR" dirty="0">
              <a:solidFill>
                <a:srgbClr val="FFFFFF"/>
              </a:solidFill>
            </a:endParaRPr>
          </a:p>
        </p:txBody>
      </p:sp>
      <p:sp>
        <p:nvSpPr>
          <p:cNvPr id="11" name="Espaço Reservado para Conteúdo 2">
            <a:extLst>
              <a:ext uri="{FF2B5EF4-FFF2-40B4-BE49-F238E27FC236}">
                <a16:creationId xmlns:a16="http://schemas.microsoft.com/office/drawing/2014/main" id="{0C596CD5-72BC-0704-D4E9-B6231FFC1776}"/>
              </a:ext>
            </a:extLst>
          </p:cNvPr>
          <p:cNvSpPr txBox="1">
            <a:spLocks/>
          </p:cNvSpPr>
          <p:nvPr/>
        </p:nvSpPr>
        <p:spPr>
          <a:xfrm>
            <a:off x="5491563" y="5567444"/>
            <a:ext cx="1438656" cy="9670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solidFill>
                  <a:srgbClr val="FFFFFF"/>
                </a:solidFill>
                <a:latin typeface="Fredoka" pitchFamily="2" charset="-79"/>
                <a:cs typeface="Fredoka" pitchFamily="2" charset="-79"/>
              </a:rPr>
              <a:t>Rede</a:t>
            </a:r>
          </a:p>
          <a:p>
            <a:endParaRPr lang="pt-BR" dirty="0">
              <a:solidFill>
                <a:srgbClr val="FFFFFF"/>
              </a:solidFill>
            </a:endParaRPr>
          </a:p>
        </p:txBody>
      </p:sp>
      <p:sp>
        <p:nvSpPr>
          <p:cNvPr id="13" name="Espaço Reservado para Conteúdo 2">
            <a:extLst>
              <a:ext uri="{FF2B5EF4-FFF2-40B4-BE49-F238E27FC236}">
                <a16:creationId xmlns:a16="http://schemas.microsoft.com/office/drawing/2014/main" id="{7689084F-1E90-E55E-AD95-2C0980D257B5}"/>
              </a:ext>
            </a:extLst>
          </p:cNvPr>
          <p:cNvSpPr txBox="1">
            <a:spLocks/>
          </p:cNvSpPr>
          <p:nvPr/>
        </p:nvSpPr>
        <p:spPr>
          <a:xfrm>
            <a:off x="9534346" y="5677180"/>
            <a:ext cx="2068468" cy="517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solidFill>
                  <a:srgbClr val="FFFFFF"/>
                </a:solidFill>
                <a:latin typeface="Fredoka" pitchFamily="2" charset="-79"/>
                <a:cs typeface="Fredoka" pitchFamily="2" charset="-79"/>
              </a:rPr>
              <a:t>Servidor</a:t>
            </a:r>
          </a:p>
          <a:p>
            <a:endParaRPr lang="pt-BR" dirty="0">
              <a:solidFill>
                <a:srgbClr val="FFFFFF"/>
              </a:solidFill>
            </a:endParaRPr>
          </a:p>
        </p:txBody>
      </p:sp>
    </p:spTree>
    <p:extLst>
      <p:ext uri="{BB962C8B-B14F-4D97-AF65-F5344CB8AC3E}">
        <p14:creationId xmlns:p14="http://schemas.microsoft.com/office/powerpoint/2010/main" val="906000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D4E02C57-6225-7363-529C-7B99D3CCA133}"/>
              </a:ext>
            </a:extLst>
          </p:cNvPr>
          <p:cNvSpPr txBox="1"/>
          <p:nvPr/>
        </p:nvSpPr>
        <p:spPr>
          <a:xfrm>
            <a:off x="1326382" y="1188736"/>
            <a:ext cx="9385161" cy="5632311"/>
          </a:xfrm>
          <a:prstGeom prst="rect">
            <a:avLst/>
          </a:prstGeom>
          <a:noFill/>
        </p:spPr>
        <p:txBody>
          <a:bodyPr wrap="square">
            <a:spAutoFit/>
          </a:bodyPr>
          <a:lstStyle/>
          <a:p>
            <a:pPr algn="l"/>
            <a:endParaRPr lang="pt-BR" sz="2000" b="1" dirty="0">
              <a:solidFill>
                <a:srgbClr val="FFFFFF"/>
              </a:solidFill>
              <a:latin typeface="Fredoka" pitchFamily="2" charset="-79"/>
              <a:cs typeface="Fredoka" pitchFamily="2" charset="-79"/>
            </a:endParaRPr>
          </a:p>
          <a:p>
            <a:pPr algn="l"/>
            <a:r>
              <a:rPr lang="pt-BR" sz="2000" b="1" dirty="0">
                <a:solidFill>
                  <a:schemeClr val="accent2"/>
                </a:solidFill>
                <a:latin typeface="Fredoka" pitchFamily="2" charset="-79"/>
                <a:cs typeface="Fredoka" pitchFamily="2" charset="-79"/>
              </a:rPr>
              <a:t>1. </a:t>
            </a:r>
            <a:r>
              <a:rPr lang="pt-BR" sz="2000" dirty="0">
                <a:solidFill>
                  <a:srgbClr val="FFFFFF"/>
                </a:solidFill>
                <a:latin typeface="Fredoka" pitchFamily="2" charset="-79"/>
                <a:cs typeface="Fredoka" pitchFamily="2" charset="-79"/>
              </a:rPr>
              <a:t>Troque despesas de capital comercial (CAPEX) por despesas operacionais (OPEX)</a:t>
            </a:r>
          </a:p>
          <a:p>
            <a:pPr algn="l"/>
            <a:endParaRPr lang="pt-BR" sz="2000" dirty="0">
              <a:solidFill>
                <a:srgbClr val="FFFFFF"/>
              </a:solidFill>
              <a:latin typeface="Fredoka" pitchFamily="2" charset="-79"/>
              <a:cs typeface="Fredoka" pitchFamily="2" charset="-79"/>
            </a:endParaRPr>
          </a:p>
          <a:p>
            <a:pPr algn="l"/>
            <a:r>
              <a:rPr lang="pt-BR" sz="2000" dirty="0">
                <a:solidFill>
                  <a:srgbClr val="FFFFFF"/>
                </a:solidFill>
                <a:latin typeface="Fredoka" pitchFamily="2" charset="-79"/>
                <a:cs typeface="Fredoka" pitchFamily="2" charset="-79"/>
              </a:rPr>
              <a:t>Pagamento sob demanda: não possui hardware</a:t>
            </a:r>
          </a:p>
          <a:p>
            <a:pPr algn="l"/>
            <a:r>
              <a:rPr lang="pt-BR" sz="2000" dirty="0">
                <a:solidFill>
                  <a:srgbClr val="FFFFFF"/>
                </a:solidFill>
                <a:latin typeface="Fredoka" pitchFamily="2" charset="-79"/>
                <a:cs typeface="Fredoka" pitchFamily="2" charset="-79"/>
              </a:rPr>
              <a:t>Custo total de propriedade (TCO) e despesas operacionais (OPEX) reduzidos</a:t>
            </a:r>
          </a:p>
          <a:p>
            <a:pPr algn="l"/>
            <a:endParaRPr lang="pt-BR" sz="2000" dirty="0">
              <a:solidFill>
                <a:srgbClr val="FFFFFF"/>
              </a:solidFill>
              <a:latin typeface="Fredoka" pitchFamily="2" charset="-79"/>
              <a:cs typeface="Fredoka" pitchFamily="2" charset="-79"/>
            </a:endParaRPr>
          </a:p>
          <a:p>
            <a:pPr algn="l"/>
            <a:r>
              <a:rPr lang="pt-BR" sz="2000" b="1" dirty="0">
                <a:solidFill>
                  <a:schemeClr val="accent2"/>
                </a:solidFill>
                <a:latin typeface="Fredoka" pitchFamily="2" charset="-79"/>
                <a:cs typeface="Fredoka" pitchFamily="2" charset="-79"/>
              </a:rPr>
              <a:t>2. </a:t>
            </a:r>
            <a:r>
              <a:rPr lang="pt-BR" sz="2000" dirty="0">
                <a:solidFill>
                  <a:srgbClr val="FFFFFF"/>
                </a:solidFill>
                <a:latin typeface="Fredoka" pitchFamily="2" charset="-79"/>
                <a:cs typeface="Fredoka" pitchFamily="2" charset="-79"/>
              </a:rPr>
              <a:t>Beneficie-se de enormes economias de escala</a:t>
            </a:r>
          </a:p>
          <a:p>
            <a:pPr algn="l"/>
            <a:r>
              <a:rPr lang="pt-BR" sz="2000" dirty="0">
                <a:solidFill>
                  <a:srgbClr val="FFFFFF"/>
                </a:solidFill>
                <a:latin typeface="Fredoka" pitchFamily="2" charset="-79"/>
                <a:cs typeface="Fredoka" pitchFamily="2" charset="-79"/>
              </a:rPr>
              <a:t>Os preços são reduzidos porque a AWS é mais eficiente devido à grande escala</a:t>
            </a:r>
          </a:p>
          <a:p>
            <a:pPr algn="l"/>
            <a:endParaRPr lang="pt-BR" sz="2000" dirty="0">
              <a:solidFill>
                <a:srgbClr val="FFFFFF"/>
              </a:solidFill>
              <a:latin typeface="Fredoka" pitchFamily="2" charset="-79"/>
              <a:cs typeface="Fredoka" pitchFamily="2" charset="-79"/>
            </a:endParaRPr>
          </a:p>
          <a:p>
            <a:pPr algn="l"/>
            <a:r>
              <a:rPr lang="pt-BR" sz="2000" b="1" dirty="0">
                <a:solidFill>
                  <a:schemeClr val="accent2"/>
                </a:solidFill>
                <a:latin typeface="Fredoka" pitchFamily="2" charset="-79"/>
                <a:cs typeface="Fredoka" pitchFamily="2" charset="-79"/>
              </a:rPr>
              <a:t>3. </a:t>
            </a:r>
            <a:r>
              <a:rPr lang="pt-BR" sz="2000" dirty="0">
                <a:solidFill>
                  <a:srgbClr val="FFFFFF"/>
                </a:solidFill>
                <a:latin typeface="Fredoka" pitchFamily="2" charset="-79"/>
                <a:cs typeface="Fredoka" pitchFamily="2" charset="-79"/>
              </a:rPr>
              <a:t>Pare de adivinhar a capacidade</a:t>
            </a:r>
          </a:p>
          <a:p>
            <a:pPr algn="l"/>
            <a:r>
              <a:rPr lang="pt-BR" sz="2000" dirty="0">
                <a:solidFill>
                  <a:srgbClr val="FFFFFF"/>
                </a:solidFill>
                <a:latin typeface="Fredoka" pitchFamily="2" charset="-79"/>
                <a:cs typeface="Fredoka" pitchFamily="2" charset="-79"/>
              </a:rPr>
              <a:t> Dimensione com base no uso real medido</a:t>
            </a:r>
          </a:p>
          <a:p>
            <a:pPr algn="l"/>
            <a:endParaRPr lang="pt-BR" sz="2000" dirty="0">
              <a:solidFill>
                <a:srgbClr val="FFFFFF"/>
              </a:solidFill>
              <a:latin typeface="Fredoka" pitchFamily="2" charset="-79"/>
              <a:cs typeface="Fredoka" pitchFamily="2" charset="-79"/>
            </a:endParaRPr>
          </a:p>
          <a:p>
            <a:pPr algn="l"/>
            <a:r>
              <a:rPr lang="pt-BR" sz="2000" b="1" dirty="0">
                <a:solidFill>
                  <a:schemeClr val="accent2"/>
                </a:solidFill>
                <a:latin typeface="Fredoka" pitchFamily="2" charset="-79"/>
                <a:cs typeface="Fredoka" pitchFamily="2" charset="-79"/>
              </a:rPr>
              <a:t>4. </a:t>
            </a:r>
            <a:r>
              <a:rPr lang="pt-BR" sz="2000" dirty="0">
                <a:solidFill>
                  <a:srgbClr val="FFFFFF"/>
                </a:solidFill>
                <a:latin typeface="Fredoka" pitchFamily="2" charset="-79"/>
                <a:cs typeface="Fredoka" pitchFamily="2" charset="-79"/>
              </a:rPr>
              <a:t>Aumentar velocidade e agilidade</a:t>
            </a:r>
          </a:p>
          <a:p>
            <a:pPr marL="457200" indent="-457200" algn="l">
              <a:buAutoNum type="arabicPeriod" startAt="4"/>
            </a:pPr>
            <a:endParaRPr lang="pt-BR" sz="2000" b="1" dirty="0">
              <a:solidFill>
                <a:srgbClr val="FFFFFF"/>
              </a:solidFill>
              <a:latin typeface="Fredoka" pitchFamily="2" charset="-79"/>
              <a:cs typeface="Fredoka" pitchFamily="2" charset="-79"/>
            </a:endParaRPr>
          </a:p>
          <a:p>
            <a:pPr algn="l"/>
            <a:r>
              <a:rPr lang="pt-BR" sz="2000" b="1" dirty="0">
                <a:solidFill>
                  <a:schemeClr val="accent2"/>
                </a:solidFill>
                <a:latin typeface="Fredoka" pitchFamily="2" charset="-79"/>
                <a:cs typeface="Fredoka" pitchFamily="2" charset="-79"/>
              </a:rPr>
              <a:t>5.</a:t>
            </a:r>
            <a:r>
              <a:rPr lang="pt-BR" sz="2000" dirty="0">
                <a:solidFill>
                  <a:schemeClr val="accent2"/>
                </a:solidFill>
                <a:latin typeface="Fredoka" pitchFamily="2" charset="-79"/>
                <a:cs typeface="Fredoka" pitchFamily="2" charset="-79"/>
              </a:rPr>
              <a:t> </a:t>
            </a:r>
            <a:r>
              <a:rPr lang="pt-BR" sz="2000" dirty="0">
                <a:solidFill>
                  <a:srgbClr val="FFFFFF"/>
                </a:solidFill>
                <a:latin typeface="Fredoka" pitchFamily="2" charset="-79"/>
                <a:cs typeface="Fredoka" pitchFamily="2" charset="-79"/>
              </a:rPr>
              <a:t>Pare de gastar dinheiro administrando e mantendo data centers</a:t>
            </a:r>
          </a:p>
          <a:p>
            <a:pPr algn="l"/>
            <a:endParaRPr lang="pt-BR" sz="2000" b="1" dirty="0">
              <a:solidFill>
                <a:schemeClr val="accent2"/>
              </a:solidFill>
              <a:latin typeface="Fredoka" pitchFamily="2" charset="-79"/>
              <a:cs typeface="Fredoka" pitchFamily="2" charset="-79"/>
            </a:endParaRPr>
          </a:p>
          <a:p>
            <a:pPr algn="l"/>
            <a:r>
              <a:rPr lang="pt-BR" sz="2000" b="1" dirty="0">
                <a:solidFill>
                  <a:schemeClr val="accent2"/>
                </a:solidFill>
                <a:latin typeface="Fredoka" pitchFamily="2" charset="-79"/>
                <a:cs typeface="Fredoka" pitchFamily="2" charset="-79"/>
              </a:rPr>
              <a:t>6.</a:t>
            </a:r>
            <a:r>
              <a:rPr lang="pt-BR" sz="2000" dirty="0">
                <a:solidFill>
                  <a:srgbClr val="FFFFFF"/>
                </a:solidFill>
                <a:latin typeface="Fredoka" pitchFamily="2" charset="-79"/>
                <a:cs typeface="Fredoka" pitchFamily="2" charset="-79"/>
              </a:rPr>
              <a:t> Torne-se global em minutos: aproveite a infraestrutura global da AWS</a:t>
            </a:r>
          </a:p>
        </p:txBody>
      </p:sp>
      <p:sp>
        <p:nvSpPr>
          <p:cNvPr id="2" name="CaixaDeTexto 1">
            <a:extLst>
              <a:ext uri="{FF2B5EF4-FFF2-40B4-BE49-F238E27FC236}">
                <a16:creationId xmlns:a16="http://schemas.microsoft.com/office/drawing/2014/main" id="{7FFFEABF-051F-6ABD-F28C-E8509F1C4CF8}"/>
              </a:ext>
            </a:extLst>
          </p:cNvPr>
          <p:cNvSpPr txBox="1"/>
          <p:nvPr/>
        </p:nvSpPr>
        <p:spPr>
          <a:xfrm>
            <a:off x="1326381" y="261602"/>
            <a:ext cx="9633167" cy="584775"/>
          </a:xfrm>
          <a:prstGeom prst="rect">
            <a:avLst/>
          </a:prstGeom>
          <a:noFill/>
        </p:spPr>
        <p:txBody>
          <a:bodyPr wrap="square" rtlCol="0">
            <a:spAutoFit/>
          </a:bodyPr>
          <a:lstStyle/>
          <a:p>
            <a:r>
              <a:rPr lang="pt-BR" sz="3200" dirty="0">
                <a:solidFill>
                  <a:schemeClr val="accent4"/>
                </a:solidFill>
                <a:latin typeface="Fredoka" pitchFamily="2" charset="-79"/>
                <a:cs typeface="Fredoka" pitchFamily="2" charset="-79"/>
              </a:rPr>
              <a:t>SEIS VANTAGENS DA COMPUTAÇÃO EM NUVEM</a:t>
            </a:r>
          </a:p>
        </p:txBody>
      </p:sp>
    </p:spTree>
    <p:extLst>
      <p:ext uri="{BB962C8B-B14F-4D97-AF65-F5344CB8AC3E}">
        <p14:creationId xmlns:p14="http://schemas.microsoft.com/office/powerpoint/2010/main" val="3606599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D4E02C57-6225-7363-529C-7B99D3CCA133}"/>
              </a:ext>
            </a:extLst>
          </p:cNvPr>
          <p:cNvSpPr txBox="1"/>
          <p:nvPr/>
        </p:nvSpPr>
        <p:spPr>
          <a:xfrm>
            <a:off x="1326381" y="1238841"/>
            <a:ext cx="9385161" cy="5262979"/>
          </a:xfrm>
          <a:prstGeom prst="rect">
            <a:avLst/>
          </a:prstGeom>
          <a:noFill/>
        </p:spPr>
        <p:txBody>
          <a:bodyPr wrap="square">
            <a:spAutoFit/>
          </a:bodyPr>
          <a:lstStyle/>
          <a:p>
            <a:pPr algn="l"/>
            <a:r>
              <a:rPr lang="pt-BR" sz="2400" dirty="0">
                <a:solidFill>
                  <a:srgbClr val="FFFFFF"/>
                </a:solidFill>
                <a:latin typeface="Fredoka" pitchFamily="2" charset="-79"/>
                <a:cs typeface="Fredoka" pitchFamily="2" charset="-79"/>
              </a:rPr>
              <a:t>É a estimativa financeira para ajudar a identificar custos diretos e indiretos de um sistema</a:t>
            </a:r>
          </a:p>
          <a:p>
            <a:pPr algn="l"/>
            <a:endParaRPr lang="pt-BR" sz="2400" dirty="0">
              <a:solidFill>
                <a:srgbClr val="FFFFFF"/>
              </a:solidFill>
              <a:latin typeface="Fredoka" pitchFamily="2" charset="-79"/>
              <a:cs typeface="Fredoka" pitchFamily="2" charset="-79"/>
            </a:endParaRPr>
          </a:p>
          <a:p>
            <a:pPr algn="l"/>
            <a:endParaRPr lang="pt-BR" sz="2400" dirty="0">
              <a:solidFill>
                <a:srgbClr val="FFFFFF"/>
              </a:solidFill>
              <a:latin typeface="Fredoka" pitchFamily="2" charset="-79"/>
              <a:cs typeface="Fredoka" pitchFamily="2" charset="-79"/>
            </a:endParaRPr>
          </a:p>
          <a:p>
            <a:pPr algn="l"/>
            <a:endParaRPr lang="pt-BR" sz="2400" dirty="0">
              <a:solidFill>
                <a:srgbClr val="FFFFFF"/>
              </a:solidFill>
              <a:latin typeface="Fredoka" pitchFamily="2" charset="-79"/>
              <a:cs typeface="Fredoka" pitchFamily="2" charset="-79"/>
            </a:endParaRPr>
          </a:p>
          <a:p>
            <a:pPr algn="l"/>
            <a:r>
              <a:rPr lang="pt-BR" sz="2400" dirty="0">
                <a:solidFill>
                  <a:srgbClr val="FFFFFF"/>
                </a:solidFill>
                <a:latin typeface="Fredoka" pitchFamily="2" charset="-79"/>
                <a:cs typeface="Fredoka" pitchFamily="2" charset="-79"/>
              </a:rPr>
              <a:t>Por que usar o TCO?</a:t>
            </a:r>
          </a:p>
          <a:p>
            <a:pPr algn="l"/>
            <a:endParaRPr lang="pt-BR" sz="2400" dirty="0">
              <a:solidFill>
                <a:srgbClr val="FFFFFF"/>
              </a:solidFill>
              <a:latin typeface="Fredoka" pitchFamily="2" charset="-79"/>
              <a:cs typeface="Fredoka" pitchFamily="2" charset="-79"/>
            </a:endParaRPr>
          </a:p>
          <a:p>
            <a:pPr algn="l"/>
            <a:endParaRPr lang="pt-BR" sz="2400" dirty="0">
              <a:solidFill>
                <a:srgbClr val="FFFFFF"/>
              </a:solidFill>
              <a:latin typeface="Fredoka" pitchFamily="2" charset="-79"/>
              <a:cs typeface="Fredoka" pitchFamily="2" charset="-79"/>
            </a:endParaRPr>
          </a:p>
          <a:p>
            <a:pPr algn="l"/>
            <a:r>
              <a:rPr lang="pt-BR" sz="2400" dirty="0">
                <a:solidFill>
                  <a:srgbClr val="FFFFFF"/>
                </a:solidFill>
                <a:latin typeface="Fredoka" pitchFamily="2" charset="-79"/>
                <a:cs typeface="Fredoka" pitchFamily="2" charset="-79"/>
              </a:rPr>
              <a:t>Para comparar os custos da execução de um </a:t>
            </a:r>
            <a:r>
              <a:rPr lang="pt-BR" sz="2400" dirty="0">
                <a:solidFill>
                  <a:schemeClr val="accent2"/>
                </a:solidFill>
                <a:latin typeface="Fredoka" pitchFamily="2" charset="-79"/>
                <a:cs typeface="Fredoka" pitchFamily="2" charset="-79"/>
              </a:rPr>
              <a:t>ambiente de infraestrutura inteiro ou de uma carga de trabalho específica</a:t>
            </a:r>
            <a:r>
              <a:rPr lang="pt-BR" sz="2400" dirty="0">
                <a:solidFill>
                  <a:srgbClr val="FFFFFF"/>
                </a:solidFill>
                <a:latin typeface="Fredoka" pitchFamily="2" charset="-79"/>
                <a:cs typeface="Fredoka" pitchFamily="2" charset="-79"/>
              </a:rPr>
              <a:t> on-premises em comparação com a AWS</a:t>
            </a:r>
          </a:p>
          <a:p>
            <a:pPr algn="l"/>
            <a:endParaRPr lang="pt-BR" sz="2400" dirty="0">
              <a:solidFill>
                <a:srgbClr val="FFFFFF"/>
              </a:solidFill>
              <a:latin typeface="Fredoka" pitchFamily="2" charset="-79"/>
              <a:cs typeface="Fredoka" pitchFamily="2" charset="-79"/>
            </a:endParaRPr>
          </a:p>
          <a:p>
            <a:pPr algn="l"/>
            <a:r>
              <a:rPr lang="pt-BR" sz="2400" dirty="0">
                <a:solidFill>
                  <a:srgbClr val="FFFFFF"/>
                </a:solidFill>
                <a:latin typeface="Fredoka" pitchFamily="2" charset="-79"/>
                <a:cs typeface="Fredoka" pitchFamily="2" charset="-79"/>
              </a:rPr>
              <a:t>Para </a:t>
            </a:r>
            <a:r>
              <a:rPr lang="pt-BR" sz="2400" dirty="0">
                <a:solidFill>
                  <a:schemeClr val="accent2"/>
                </a:solidFill>
                <a:latin typeface="Fredoka" pitchFamily="2" charset="-79"/>
                <a:cs typeface="Fredoka" pitchFamily="2" charset="-79"/>
              </a:rPr>
              <a:t>criar um orçamento e um caso de negócios </a:t>
            </a:r>
            <a:r>
              <a:rPr lang="pt-BR" sz="2400" dirty="0">
                <a:solidFill>
                  <a:srgbClr val="FFFFFF"/>
                </a:solidFill>
                <a:latin typeface="Fredoka" pitchFamily="2" charset="-79"/>
                <a:cs typeface="Fredoka" pitchFamily="2" charset="-79"/>
              </a:rPr>
              <a:t>para migrar para a nuvem</a:t>
            </a:r>
          </a:p>
        </p:txBody>
      </p:sp>
      <p:sp>
        <p:nvSpPr>
          <p:cNvPr id="2" name="CaixaDeTexto 1">
            <a:extLst>
              <a:ext uri="{FF2B5EF4-FFF2-40B4-BE49-F238E27FC236}">
                <a16:creationId xmlns:a16="http://schemas.microsoft.com/office/drawing/2014/main" id="{7FFFEABF-051F-6ABD-F28C-E8509F1C4CF8}"/>
              </a:ext>
            </a:extLst>
          </p:cNvPr>
          <p:cNvSpPr txBox="1"/>
          <p:nvPr/>
        </p:nvSpPr>
        <p:spPr>
          <a:xfrm>
            <a:off x="1326381" y="261602"/>
            <a:ext cx="9633167" cy="584775"/>
          </a:xfrm>
          <a:prstGeom prst="rect">
            <a:avLst/>
          </a:prstGeom>
          <a:noFill/>
        </p:spPr>
        <p:txBody>
          <a:bodyPr wrap="square" rtlCol="0">
            <a:spAutoFit/>
          </a:bodyPr>
          <a:lstStyle/>
          <a:p>
            <a:r>
              <a:rPr lang="pt-BR" sz="3200" dirty="0">
                <a:solidFill>
                  <a:schemeClr val="accent4"/>
                </a:solidFill>
                <a:latin typeface="Fredoka" pitchFamily="2" charset="-79"/>
                <a:cs typeface="Fredoka" pitchFamily="2" charset="-79"/>
              </a:rPr>
              <a:t>CUSTO TOTAL DE PROPRIDADE (TCO)</a:t>
            </a:r>
          </a:p>
        </p:txBody>
      </p:sp>
    </p:spTree>
    <p:extLst>
      <p:ext uri="{BB962C8B-B14F-4D97-AF65-F5344CB8AC3E}">
        <p14:creationId xmlns:p14="http://schemas.microsoft.com/office/powerpoint/2010/main" val="1152850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D4E02C57-6225-7363-529C-7B99D3CCA133}"/>
              </a:ext>
            </a:extLst>
          </p:cNvPr>
          <p:cNvSpPr txBox="1"/>
          <p:nvPr/>
        </p:nvSpPr>
        <p:spPr>
          <a:xfrm>
            <a:off x="1326381" y="1551991"/>
            <a:ext cx="9385161" cy="4401205"/>
          </a:xfrm>
          <a:prstGeom prst="rect">
            <a:avLst/>
          </a:prstGeom>
          <a:noFill/>
        </p:spPr>
        <p:txBody>
          <a:bodyPr wrap="square">
            <a:spAutoFit/>
          </a:bodyPr>
          <a:lstStyle/>
          <a:p>
            <a:pPr marL="342900" indent="-342900" algn="l">
              <a:buFont typeface="Arial" panose="020B0604020202020204" pitchFamily="34" charset="0"/>
              <a:buChar char="•"/>
            </a:pPr>
            <a:r>
              <a:rPr lang="pt-BR" sz="2800" dirty="0">
                <a:solidFill>
                  <a:srgbClr val="FFFFFF"/>
                </a:solidFill>
                <a:latin typeface="Fredoka" pitchFamily="2" charset="-79"/>
                <a:cs typeface="Fredoka" pitchFamily="2" charset="-79"/>
              </a:rPr>
              <a:t>Despesas operacionais (OpEX)</a:t>
            </a:r>
          </a:p>
          <a:p>
            <a:pPr marL="342900" indent="-342900" algn="l">
              <a:buFont typeface="Arial" panose="020B0604020202020204" pitchFamily="34" charset="0"/>
              <a:buChar char="•"/>
            </a:pPr>
            <a:endParaRPr lang="pt-BR" sz="2800" dirty="0">
              <a:solidFill>
                <a:srgbClr val="FFFFFF"/>
              </a:solidFill>
              <a:latin typeface="Fredoka" pitchFamily="2" charset="-79"/>
              <a:cs typeface="Fredoka" pitchFamily="2" charset="-79"/>
            </a:endParaRPr>
          </a:p>
          <a:p>
            <a:pPr marL="342900" indent="-342900" algn="l">
              <a:buFont typeface="Arial" panose="020B0604020202020204" pitchFamily="34" charset="0"/>
              <a:buChar char="•"/>
            </a:pPr>
            <a:endParaRPr lang="pt-BR" sz="2800" dirty="0">
              <a:solidFill>
                <a:srgbClr val="FFFFFF"/>
              </a:solidFill>
              <a:latin typeface="Fredoka" pitchFamily="2" charset="-79"/>
              <a:cs typeface="Fredoka" pitchFamily="2" charset="-79"/>
            </a:endParaRPr>
          </a:p>
          <a:p>
            <a:pPr marL="342900" indent="-342900" algn="l">
              <a:buFont typeface="Arial" panose="020B0604020202020204" pitchFamily="34" charset="0"/>
              <a:buChar char="•"/>
            </a:pPr>
            <a:r>
              <a:rPr lang="pt-BR" sz="2800" dirty="0">
                <a:solidFill>
                  <a:srgbClr val="FFFFFF"/>
                </a:solidFill>
                <a:latin typeface="Fredoka" pitchFamily="2" charset="-79"/>
                <a:cs typeface="Fredoka" pitchFamily="2" charset="-79"/>
              </a:rPr>
              <a:t>Despesas de capital (CapEX)</a:t>
            </a:r>
          </a:p>
          <a:p>
            <a:pPr marL="342900" indent="-342900" algn="l">
              <a:buFont typeface="Arial" panose="020B0604020202020204" pitchFamily="34" charset="0"/>
              <a:buChar char="•"/>
            </a:pPr>
            <a:endParaRPr lang="pt-BR" sz="2800" dirty="0">
              <a:solidFill>
                <a:srgbClr val="FFFFFF"/>
              </a:solidFill>
              <a:latin typeface="Fredoka" pitchFamily="2" charset="-79"/>
              <a:cs typeface="Fredoka" pitchFamily="2" charset="-79"/>
            </a:endParaRPr>
          </a:p>
          <a:p>
            <a:pPr marL="342900" indent="-342900" algn="l">
              <a:buFont typeface="Arial" panose="020B0604020202020204" pitchFamily="34" charset="0"/>
              <a:buChar char="•"/>
            </a:pPr>
            <a:endParaRPr lang="pt-BR" sz="2800" dirty="0">
              <a:solidFill>
                <a:srgbClr val="FFFFFF"/>
              </a:solidFill>
              <a:latin typeface="Fredoka" pitchFamily="2" charset="-79"/>
              <a:cs typeface="Fredoka" pitchFamily="2" charset="-79"/>
            </a:endParaRPr>
          </a:p>
          <a:p>
            <a:pPr marL="342900" indent="-342900" algn="l">
              <a:buFont typeface="Arial" panose="020B0604020202020204" pitchFamily="34" charset="0"/>
              <a:buChar char="•"/>
            </a:pPr>
            <a:r>
              <a:rPr lang="pt-BR" sz="2800" dirty="0">
                <a:solidFill>
                  <a:srgbClr val="FFFFFF"/>
                </a:solidFill>
                <a:latin typeface="Fredoka" pitchFamily="2" charset="-79"/>
                <a:cs typeface="Fredoka" pitchFamily="2" charset="-79"/>
              </a:rPr>
              <a:t>Custos de mão de obra</a:t>
            </a:r>
          </a:p>
          <a:p>
            <a:pPr marL="342900" indent="-342900" algn="l">
              <a:buFont typeface="Arial" panose="020B0604020202020204" pitchFamily="34" charset="0"/>
              <a:buChar char="•"/>
            </a:pPr>
            <a:endParaRPr lang="pt-BR" sz="2800" dirty="0">
              <a:solidFill>
                <a:srgbClr val="FFFFFF"/>
              </a:solidFill>
              <a:latin typeface="Fredoka" pitchFamily="2" charset="-79"/>
              <a:cs typeface="Fredoka" pitchFamily="2" charset="-79"/>
            </a:endParaRPr>
          </a:p>
          <a:p>
            <a:pPr marL="342900" indent="-342900" algn="l">
              <a:buFont typeface="Arial" panose="020B0604020202020204" pitchFamily="34" charset="0"/>
              <a:buChar char="•"/>
            </a:pPr>
            <a:endParaRPr lang="pt-BR" sz="2800" dirty="0">
              <a:solidFill>
                <a:srgbClr val="FFFFFF"/>
              </a:solidFill>
              <a:latin typeface="Fredoka" pitchFamily="2" charset="-79"/>
              <a:cs typeface="Fredoka" pitchFamily="2" charset="-79"/>
            </a:endParaRPr>
          </a:p>
          <a:p>
            <a:pPr marL="342900" indent="-342900" algn="l">
              <a:buFont typeface="Arial" panose="020B0604020202020204" pitchFamily="34" charset="0"/>
              <a:buChar char="•"/>
            </a:pPr>
            <a:r>
              <a:rPr lang="pt-BR" sz="2800" dirty="0">
                <a:solidFill>
                  <a:srgbClr val="FFFFFF"/>
                </a:solidFill>
                <a:latin typeface="Fredoka" pitchFamily="2" charset="-79"/>
                <a:cs typeface="Fredoka" pitchFamily="2" charset="-79"/>
              </a:rPr>
              <a:t>Custos de licenciamento de software </a:t>
            </a:r>
          </a:p>
        </p:txBody>
      </p:sp>
      <p:sp>
        <p:nvSpPr>
          <p:cNvPr id="2" name="CaixaDeTexto 1">
            <a:extLst>
              <a:ext uri="{FF2B5EF4-FFF2-40B4-BE49-F238E27FC236}">
                <a16:creationId xmlns:a16="http://schemas.microsoft.com/office/drawing/2014/main" id="{7FFFEABF-051F-6ABD-F28C-E8509F1C4CF8}"/>
              </a:ext>
            </a:extLst>
          </p:cNvPr>
          <p:cNvSpPr txBox="1"/>
          <p:nvPr/>
        </p:nvSpPr>
        <p:spPr>
          <a:xfrm>
            <a:off x="1326381" y="261602"/>
            <a:ext cx="9633167" cy="584775"/>
          </a:xfrm>
          <a:prstGeom prst="rect">
            <a:avLst/>
          </a:prstGeom>
          <a:noFill/>
        </p:spPr>
        <p:txBody>
          <a:bodyPr wrap="square" rtlCol="0">
            <a:spAutoFit/>
          </a:bodyPr>
          <a:lstStyle/>
          <a:p>
            <a:r>
              <a:rPr lang="pt-BR" sz="3200" dirty="0">
                <a:solidFill>
                  <a:schemeClr val="accent4"/>
                </a:solidFill>
                <a:latin typeface="Fredoka" pitchFamily="2" charset="-79"/>
                <a:cs typeface="Fredoka" pitchFamily="2" charset="-79"/>
              </a:rPr>
              <a:t>CUSTO TOTAL DE PROPRIDADE (TCO)</a:t>
            </a:r>
          </a:p>
        </p:txBody>
      </p:sp>
    </p:spTree>
    <p:extLst>
      <p:ext uri="{BB962C8B-B14F-4D97-AF65-F5344CB8AC3E}">
        <p14:creationId xmlns:p14="http://schemas.microsoft.com/office/powerpoint/2010/main" val="1184517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FFFEABF-051F-6ABD-F28C-E8509F1C4CF8}"/>
              </a:ext>
            </a:extLst>
          </p:cNvPr>
          <p:cNvSpPr txBox="1"/>
          <p:nvPr/>
        </p:nvSpPr>
        <p:spPr>
          <a:xfrm>
            <a:off x="1326381" y="261602"/>
            <a:ext cx="9633167" cy="584775"/>
          </a:xfrm>
          <a:prstGeom prst="rect">
            <a:avLst/>
          </a:prstGeom>
          <a:noFill/>
        </p:spPr>
        <p:txBody>
          <a:bodyPr wrap="square" rtlCol="0">
            <a:spAutoFit/>
          </a:bodyPr>
          <a:lstStyle/>
          <a:p>
            <a:r>
              <a:rPr lang="pt-BR" sz="3200" dirty="0">
                <a:solidFill>
                  <a:schemeClr val="accent4"/>
                </a:solidFill>
                <a:latin typeface="Fredoka" pitchFamily="2" charset="-79"/>
                <a:cs typeface="Fredoka" pitchFamily="2" charset="-79"/>
              </a:rPr>
              <a:t>CUSTO TOTAL DE PROPRIDADE (TCO)</a:t>
            </a:r>
          </a:p>
        </p:txBody>
      </p:sp>
      <p:sp>
        <p:nvSpPr>
          <p:cNvPr id="3" name="Processo 2">
            <a:extLst>
              <a:ext uri="{FF2B5EF4-FFF2-40B4-BE49-F238E27FC236}">
                <a16:creationId xmlns:a16="http://schemas.microsoft.com/office/drawing/2014/main" id="{1C125D07-A53F-7FBB-2125-58CBD0CD0C80}"/>
              </a:ext>
            </a:extLst>
          </p:cNvPr>
          <p:cNvSpPr/>
          <p:nvPr/>
        </p:nvSpPr>
        <p:spPr>
          <a:xfrm>
            <a:off x="200628" y="1206500"/>
            <a:ext cx="2029216" cy="1380125"/>
          </a:xfrm>
          <a:prstGeom prst="flowChartProcess">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Custos de servidor</a:t>
            </a:r>
          </a:p>
        </p:txBody>
      </p:sp>
      <p:sp>
        <p:nvSpPr>
          <p:cNvPr id="4" name="Processo 3">
            <a:extLst>
              <a:ext uri="{FF2B5EF4-FFF2-40B4-BE49-F238E27FC236}">
                <a16:creationId xmlns:a16="http://schemas.microsoft.com/office/drawing/2014/main" id="{59F08CE0-0FC3-3437-B947-208D3DAF8D94}"/>
              </a:ext>
            </a:extLst>
          </p:cNvPr>
          <p:cNvSpPr/>
          <p:nvPr/>
        </p:nvSpPr>
        <p:spPr>
          <a:xfrm>
            <a:off x="200628" y="2707009"/>
            <a:ext cx="2029216" cy="1378420"/>
          </a:xfrm>
          <a:prstGeom prst="flowChartProcess">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Custos de armazenamento</a:t>
            </a:r>
          </a:p>
        </p:txBody>
      </p:sp>
      <p:sp>
        <p:nvSpPr>
          <p:cNvPr id="5" name="Processo 4">
            <a:extLst>
              <a:ext uri="{FF2B5EF4-FFF2-40B4-BE49-F238E27FC236}">
                <a16:creationId xmlns:a16="http://schemas.microsoft.com/office/drawing/2014/main" id="{EA373C02-F99D-1B84-C0B8-076D4097DFB7}"/>
              </a:ext>
            </a:extLst>
          </p:cNvPr>
          <p:cNvSpPr/>
          <p:nvPr/>
        </p:nvSpPr>
        <p:spPr>
          <a:xfrm>
            <a:off x="200628" y="4213916"/>
            <a:ext cx="2029216" cy="1397881"/>
          </a:xfrm>
          <a:prstGeom prst="flowChartProcess">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Custos de rede</a:t>
            </a:r>
          </a:p>
        </p:txBody>
      </p:sp>
      <p:sp>
        <p:nvSpPr>
          <p:cNvPr id="6" name="Processo 5">
            <a:extLst>
              <a:ext uri="{FF2B5EF4-FFF2-40B4-BE49-F238E27FC236}">
                <a16:creationId xmlns:a16="http://schemas.microsoft.com/office/drawing/2014/main" id="{A5166BB0-B2B9-E342-E4A5-87E5767DB296}"/>
              </a:ext>
            </a:extLst>
          </p:cNvPr>
          <p:cNvSpPr/>
          <p:nvPr/>
        </p:nvSpPr>
        <p:spPr>
          <a:xfrm>
            <a:off x="200628" y="5779294"/>
            <a:ext cx="2029216" cy="939452"/>
          </a:xfrm>
          <a:prstGeom prst="flowChartProcess">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Custo de mão de obra de TI</a:t>
            </a:r>
          </a:p>
        </p:txBody>
      </p:sp>
      <p:sp>
        <p:nvSpPr>
          <p:cNvPr id="7" name="Processo 6">
            <a:extLst>
              <a:ext uri="{FF2B5EF4-FFF2-40B4-BE49-F238E27FC236}">
                <a16:creationId xmlns:a16="http://schemas.microsoft.com/office/drawing/2014/main" id="{5104E969-B268-2AE6-EE1C-E6E0C0F1CD21}"/>
              </a:ext>
            </a:extLst>
          </p:cNvPr>
          <p:cNvSpPr/>
          <p:nvPr/>
        </p:nvSpPr>
        <p:spPr>
          <a:xfrm>
            <a:off x="2607712" y="1212763"/>
            <a:ext cx="2780567" cy="1380125"/>
          </a:xfrm>
          <a:prstGeom prst="flowChartProcess">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t>Hardware: servidor, unidades de distribuição de energia (PDUs) do chassi de rack, switches top-of-rack (TOR) (e manutenção)</a:t>
            </a:r>
          </a:p>
        </p:txBody>
      </p:sp>
      <p:sp>
        <p:nvSpPr>
          <p:cNvPr id="8" name="Processo 7">
            <a:extLst>
              <a:ext uri="{FF2B5EF4-FFF2-40B4-BE49-F238E27FC236}">
                <a16:creationId xmlns:a16="http://schemas.microsoft.com/office/drawing/2014/main" id="{55664F24-C09F-EDA5-FDA8-62AA4BAAB2DE}"/>
              </a:ext>
            </a:extLst>
          </p:cNvPr>
          <p:cNvSpPr/>
          <p:nvPr/>
        </p:nvSpPr>
        <p:spPr>
          <a:xfrm>
            <a:off x="2607711" y="2705304"/>
            <a:ext cx="2780567" cy="1380125"/>
          </a:xfrm>
          <a:prstGeom prst="flowChartProcess">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t>Hardware: discos de armazenamento, rede de área de armazenamento (SAN) ou switches de canal de fibra (FC)</a:t>
            </a:r>
          </a:p>
        </p:txBody>
      </p:sp>
      <p:sp>
        <p:nvSpPr>
          <p:cNvPr id="10" name="Processo 9">
            <a:extLst>
              <a:ext uri="{FF2B5EF4-FFF2-40B4-BE49-F238E27FC236}">
                <a16:creationId xmlns:a16="http://schemas.microsoft.com/office/drawing/2014/main" id="{5DDBFEFA-7B00-A9AF-DDB6-D579304FD44F}"/>
              </a:ext>
            </a:extLst>
          </p:cNvPr>
          <p:cNvSpPr/>
          <p:nvPr/>
        </p:nvSpPr>
        <p:spPr>
          <a:xfrm>
            <a:off x="2607711" y="4222446"/>
            <a:ext cx="2780567" cy="1389352"/>
          </a:xfrm>
          <a:prstGeom prst="flowChartProcess">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t>Hardware de rede: switches de rede local (LAN), custos de largura de banda do Load Balancer</a:t>
            </a:r>
          </a:p>
        </p:txBody>
      </p:sp>
      <p:sp>
        <p:nvSpPr>
          <p:cNvPr id="11" name="Processo 10">
            <a:extLst>
              <a:ext uri="{FF2B5EF4-FFF2-40B4-BE49-F238E27FC236}">
                <a16:creationId xmlns:a16="http://schemas.microsoft.com/office/drawing/2014/main" id="{79BBEDE7-FA56-FE1B-1AE8-32AC239A8F28}"/>
              </a:ext>
            </a:extLst>
          </p:cNvPr>
          <p:cNvSpPr/>
          <p:nvPr/>
        </p:nvSpPr>
        <p:spPr>
          <a:xfrm>
            <a:off x="5521889" y="1212762"/>
            <a:ext cx="2498943" cy="1380825"/>
          </a:xfrm>
          <a:prstGeom prst="flowChartProcess">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t>Software: sistema operacional (SO), licenças de virtualização (e manutenção)</a:t>
            </a:r>
          </a:p>
        </p:txBody>
      </p:sp>
      <p:sp>
        <p:nvSpPr>
          <p:cNvPr id="12" name="Processo 11">
            <a:extLst>
              <a:ext uri="{FF2B5EF4-FFF2-40B4-BE49-F238E27FC236}">
                <a16:creationId xmlns:a16="http://schemas.microsoft.com/office/drawing/2014/main" id="{A9C3F9AD-9611-BACE-94CC-2EE477407569}"/>
              </a:ext>
            </a:extLst>
          </p:cNvPr>
          <p:cNvSpPr/>
          <p:nvPr/>
        </p:nvSpPr>
        <p:spPr>
          <a:xfrm>
            <a:off x="5520801" y="2705303"/>
            <a:ext cx="2498943" cy="1381859"/>
          </a:xfrm>
          <a:prstGeom prst="flowChartProcess">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Custos de administração de armazenamento</a:t>
            </a:r>
          </a:p>
        </p:txBody>
      </p:sp>
      <p:sp>
        <p:nvSpPr>
          <p:cNvPr id="13" name="Processo 12">
            <a:extLst>
              <a:ext uri="{FF2B5EF4-FFF2-40B4-BE49-F238E27FC236}">
                <a16:creationId xmlns:a16="http://schemas.microsoft.com/office/drawing/2014/main" id="{DAB8B131-E72A-EF61-0BD4-F591CD76C4AA}"/>
              </a:ext>
            </a:extLst>
          </p:cNvPr>
          <p:cNvSpPr/>
          <p:nvPr/>
        </p:nvSpPr>
        <p:spPr>
          <a:xfrm>
            <a:off x="5520801" y="4230972"/>
            <a:ext cx="2500031" cy="1380825"/>
          </a:xfrm>
          <a:prstGeom prst="flowChartProcess">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Custos de administração de rede</a:t>
            </a:r>
          </a:p>
        </p:txBody>
      </p:sp>
      <p:sp>
        <p:nvSpPr>
          <p:cNvPr id="14" name="Processo 13">
            <a:extLst>
              <a:ext uri="{FF2B5EF4-FFF2-40B4-BE49-F238E27FC236}">
                <a16:creationId xmlns:a16="http://schemas.microsoft.com/office/drawing/2014/main" id="{4590CA57-7B62-DEBB-A1D7-AEB6F9F711D3}"/>
              </a:ext>
            </a:extLst>
          </p:cNvPr>
          <p:cNvSpPr/>
          <p:nvPr/>
        </p:nvSpPr>
        <p:spPr>
          <a:xfrm>
            <a:off x="2607712" y="5779294"/>
            <a:ext cx="9153671" cy="939452"/>
          </a:xfrm>
          <a:prstGeom prst="flowChartProcess">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Custos de administração de servidores</a:t>
            </a:r>
          </a:p>
        </p:txBody>
      </p:sp>
      <p:sp>
        <p:nvSpPr>
          <p:cNvPr id="15" name="Processo 14">
            <a:extLst>
              <a:ext uri="{FF2B5EF4-FFF2-40B4-BE49-F238E27FC236}">
                <a16:creationId xmlns:a16="http://schemas.microsoft.com/office/drawing/2014/main" id="{3959EACA-0A94-797E-757B-8A2E5C0019CE}"/>
              </a:ext>
            </a:extLst>
          </p:cNvPr>
          <p:cNvSpPr/>
          <p:nvPr/>
        </p:nvSpPr>
        <p:spPr>
          <a:xfrm>
            <a:off x="8168712" y="1206406"/>
            <a:ext cx="3592671" cy="341335"/>
          </a:xfrm>
          <a:prstGeom prst="flowChartProcess">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Custo de instalações</a:t>
            </a:r>
          </a:p>
        </p:txBody>
      </p:sp>
      <p:sp>
        <p:nvSpPr>
          <p:cNvPr id="16" name="Processo 15">
            <a:extLst>
              <a:ext uri="{FF2B5EF4-FFF2-40B4-BE49-F238E27FC236}">
                <a16:creationId xmlns:a16="http://schemas.microsoft.com/office/drawing/2014/main" id="{5E223BDF-9F07-B12D-B65E-E7F6DEFA82A5}"/>
              </a:ext>
            </a:extLst>
          </p:cNvPr>
          <p:cNvSpPr/>
          <p:nvPr/>
        </p:nvSpPr>
        <p:spPr>
          <a:xfrm>
            <a:off x="8168712" y="1654135"/>
            <a:ext cx="933189" cy="939452"/>
          </a:xfrm>
          <a:prstGeom prst="flowChartProcess">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Espaço</a:t>
            </a:r>
          </a:p>
        </p:txBody>
      </p:sp>
      <p:sp>
        <p:nvSpPr>
          <p:cNvPr id="19" name="Processo 18">
            <a:extLst>
              <a:ext uri="{FF2B5EF4-FFF2-40B4-BE49-F238E27FC236}">
                <a16:creationId xmlns:a16="http://schemas.microsoft.com/office/drawing/2014/main" id="{2583A524-863E-F5F1-62E0-A40FD7254412}"/>
              </a:ext>
            </a:extLst>
          </p:cNvPr>
          <p:cNvSpPr/>
          <p:nvPr/>
        </p:nvSpPr>
        <p:spPr>
          <a:xfrm>
            <a:off x="9235512" y="1654135"/>
            <a:ext cx="933189" cy="939452"/>
          </a:xfrm>
          <a:prstGeom prst="flowChartProcess">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Energia elétrica</a:t>
            </a:r>
          </a:p>
        </p:txBody>
      </p:sp>
      <p:sp>
        <p:nvSpPr>
          <p:cNvPr id="20" name="Processo 19">
            <a:extLst>
              <a:ext uri="{FF2B5EF4-FFF2-40B4-BE49-F238E27FC236}">
                <a16:creationId xmlns:a16="http://schemas.microsoft.com/office/drawing/2014/main" id="{10C6E812-0FA2-8B1B-DC79-CE0B4965825F}"/>
              </a:ext>
            </a:extLst>
          </p:cNvPr>
          <p:cNvSpPr/>
          <p:nvPr/>
        </p:nvSpPr>
        <p:spPr>
          <a:xfrm>
            <a:off x="10302312" y="1654135"/>
            <a:ext cx="1459071" cy="939452"/>
          </a:xfrm>
          <a:prstGeom prst="flowChartProcess">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Refrigeração</a:t>
            </a:r>
          </a:p>
        </p:txBody>
      </p:sp>
      <p:sp>
        <p:nvSpPr>
          <p:cNvPr id="57" name="Processo 56">
            <a:extLst>
              <a:ext uri="{FF2B5EF4-FFF2-40B4-BE49-F238E27FC236}">
                <a16:creationId xmlns:a16="http://schemas.microsoft.com/office/drawing/2014/main" id="{D23280BF-36A7-6D0F-A18A-795E3B482DCF}"/>
              </a:ext>
            </a:extLst>
          </p:cNvPr>
          <p:cNvSpPr/>
          <p:nvPr/>
        </p:nvSpPr>
        <p:spPr>
          <a:xfrm>
            <a:off x="8168712" y="2699981"/>
            <a:ext cx="3592671" cy="341335"/>
          </a:xfrm>
          <a:prstGeom prst="flowChartProcess">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Custo de instalações</a:t>
            </a:r>
          </a:p>
        </p:txBody>
      </p:sp>
      <p:sp>
        <p:nvSpPr>
          <p:cNvPr id="58" name="Processo 57">
            <a:extLst>
              <a:ext uri="{FF2B5EF4-FFF2-40B4-BE49-F238E27FC236}">
                <a16:creationId xmlns:a16="http://schemas.microsoft.com/office/drawing/2014/main" id="{02B90E98-6BEE-2113-E0D5-6E044D7BEB68}"/>
              </a:ext>
            </a:extLst>
          </p:cNvPr>
          <p:cNvSpPr/>
          <p:nvPr/>
        </p:nvSpPr>
        <p:spPr>
          <a:xfrm>
            <a:off x="8168712" y="3147710"/>
            <a:ext cx="933189" cy="939452"/>
          </a:xfrm>
          <a:prstGeom prst="flowChartProcess">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Espaço</a:t>
            </a:r>
          </a:p>
        </p:txBody>
      </p:sp>
      <p:sp>
        <p:nvSpPr>
          <p:cNvPr id="59" name="Processo 58">
            <a:extLst>
              <a:ext uri="{FF2B5EF4-FFF2-40B4-BE49-F238E27FC236}">
                <a16:creationId xmlns:a16="http://schemas.microsoft.com/office/drawing/2014/main" id="{0778679D-6BCC-0DB3-FAC7-B057D6D6EA34}"/>
              </a:ext>
            </a:extLst>
          </p:cNvPr>
          <p:cNvSpPr/>
          <p:nvPr/>
        </p:nvSpPr>
        <p:spPr>
          <a:xfrm>
            <a:off x="9235512" y="3147710"/>
            <a:ext cx="933189" cy="939452"/>
          </a:xfrm>
          <a:prstGeom prst="flowChartProcess">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Energia elétrica</a:t>
            </a:r>
          </a:p>
        </p:txBody>
      </p:sp>
      <p:sp>
        <p:nvSpPr>
          <p:cNvPr id="60" name="Processo 59">
            <a:extLst>
              <a:ext uri="{FF2B5EF4-FFF2-40B4-BE49-F238E27FC236}">
                <a16:creationId xmlns:a16="http://schemas.microsoft.com/office/drawing/2014/main" id="{AD9D9A8C-5DBF-B78A-D1E1-9DEF9E1B804D}"/>
              </a:ext>
            </a:extLst>
          </p:cNvPr>
          <p:cNvSpPr/>
          <p:nvPr/>
        </p:nvSpPr>
        <p:spPr>
          <a:xfrm>
            <a:off x="10302312" y="3147710"/>
            <a:ext cx="1459071" cy="939452"/>
          </a:xfrm>
          <a:prstGeom prst="flowChartProcess">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Refrigeração</a:t>
            </a:r>
          </a:p>
        </p:txBody>
      </p:sp>
      <p:sp>
        <p:nvSpPr>
          <p:cNvPr id="65" name="Processo 64">
            <a:extLst>
              <a:ext uri="{FF2B5EF4-FFF2-40B4-BE49-F238E27FC236}">
                <a16:creationId xmlns:a16="http://schemas.microsoft.com/office/drawing/2014/main" id="{FC0AF0E3-F778-0579-71E8-C824520D0DBB}"/>
              </a:ext>
            </a:extLst>
          </p:cNvPr>
          <p:cNvSpPr/>
          <p:nvPr/>
        </p:nvSpPr>
        <p:spPr>
          <a:xfrm>
            <a:off x="8168712" y="4230972"/>
            <a:ext cx="3592671" cy="341335"/>
          </a:xfrm>
          <a:prstGeom prst="flowChartProcess">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Custo de instalações</a:t>
            </a:r>
          </a:p>
        </p:txBody>
      </p:sp>
      <p:sp>
        <p:nvSpPr>
          <p:cNvPr id="66" name="Processo 65">
            <a:extLst>
              <a:ext uri="{FF2B5EF4-FFF2-40B4-BE49-F238E27FC236}">
                <a16:creationId xmlns:a16="http://schemas.microsoft.com/office/drawing/2014/main" id="{91F84699-E5C4-AE74-159D-8EE4517E9BC2}"/>
              </a:ext>
            </a:extLst>
          </p:cNvPr>
          <p:cNvSpPr/>
          <p:nvPr/>
        </p:nvSpPr>
        <p:spPr>
          <a:xfrm>
            <a:off x="8168712" y="4678701"/>
            <a:ext cx="933189" cy="934129"/>
          </a:xfrm>
          <a:prstGeom prst="flowChartProcess">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Espaço</a:t>
            </a:r>
          </a:p>
        </p:txBody>
      </p:sp>
      <p:sp>
        <p:nvSpPr>
          <p:cNvPr id="67" name="Processo 66">
            <a:extLst>
              <a:ext uri="{FF2B5EF4-FFF2-40B4-BE49-F238E27FC236}">
                <a16:creationId xmlns:a16="http://schemas.microsoft.com/office/drawing/2014/main" id="{74F009CF-86CF-94DE-B451-96D172795368}"/>
              </a:ext>
            </a:extLst>
          </p:cNvPr>
          <p:cNvSpPr/>
          <p:nvPr/>
        </p:nvSpPr>
        <p:spPr>
          <a:xfrm>
            <a:off x="9235512" y="4678701"/>
            <a:ext cx="933189" cy="934129"/>
          </a:xfrm>
          <a:prstGeom prst="flowChartProcess">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Energia elétrica</a:t>
            </a:r>
          </a:p>
        </p:txBody>
      </p:sp>
      <p:sp>
        <p:nvSpPr>
          <p:cNvPr id="68" name="Processo 67">
            <a:extLst>
              <a:ext uri="{FF2B5EF4-FFF2-40B4-BE49-F238E27FC236}">
                <a16:creationId xmlns:a16="http://schemas.microsoft.com/office/drawing/2014/main" id="{A8664371-275E-25BF-F303-670D45440F1D}"/>
              </a:ext>
            </a:extLst>
          </p:cNvPr>
          <p:cNvSpPr/>
          <p:nvPr/>
        </p:nvSpPr>
        <p:spPr>
          <a:xfrm>
            <a:off x="10302312" y="4678701"/>
            <a:ext cx="1459071" cy="934129"/>
          </a:xfrm>
          <a:prstGeom prst="flowChartProcess">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Refrigeração</a:t>
            </a:r>
          </a:p>
        </p:txBody>
      </p:sp>
      <p:sp>
        <p:nvSpPr>
          <p:cNvPr id="69" name="Oval 68">
            <a:extLst>
              <a:ext uri="{FF2B5EF4-FFF2-40B4-BE49-F238E27FC236}">
                <a16:creationId xmlns:a16="http://schemas.microsoft.com/office/drawing/2014/main" id="{4BAA10E7-0118-F707-CF5D-D40E25D92371}"/>
              </a:ext>
            </a:extLst>
          </p:cNvPr>
          <p:cNvSpPr/>
          <p:nvPr/>
        </p:nvSpPr>
        <p:spPr>
          <a:xfrm>
            <a:off x="1928921" y="1064824"/>
            <a:ext cx="489857" cy="441373"/>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accent2"/>
                </a:solidFill>
              </a:rPr>
              <a:t>1</a:t>
            </a:r>
          </a:p>
        </p:txBody>
      </p:sp>
      <p:sp>
        <p:nvSpPr>
          <p:cNvPr id="70" name="Oval 69">
            <a:extLst>
              <a:ext uri="{FF2B5EF4-FFF2-40B4-BE49-F238E27FC236}">
                <a16:creationId xmlns:a16="http://schemas.microsoft.com/office/drawing/2014/main" id="{EDEC3484-CC66-A452-4A81-D6F7A72C3B7E}"/>
              </a:ext>
            </a:extLst>
          </p:cNvPr>
          <p:cNvSpPr/>
          <p:nvPr/>
        </p:nvSpPr>
        <p:spPr>
          <a:xfrm>
            <a:off x="1928921" y="2639370"/>
            <a:ext cx="489857" cy="441373"/>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accent2"/>
                </a:solidFill>
              </a:rPr>
              <a:t>2</a:t>
            </a:r>
          </a:p>
        </p:txBody>
      </p:sp>
      <p:sp>
        <p:nvSpPr>
          <p:cNvPr id="71" name="Oval 70">
            <a:extLst>
              <a:ext uri="{FF2B5EF4-FFF2-40B4-BE49-F238E27FC236}">
                <a16:creationId xmlns:a16="http://schemas.microsoft.com/office/drawing/2014/main" id="{C6A5AEEF-D51C-6FB7-2B84-478D184FD304}"/>
              </a:ext>
            </a:extLst>
          </p:cNvPr>
          <p:cNvSpPr/>
          <p:nvPr/>
        </p:nvSpPr>
        <p:spPr>
          <a:xfrm>
            <a:off x="1928921" y="4173242"/>
            <a:ext cx="489857" cy="441373"/>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accent2"/>
                </a:solidFill>
              </a:rPr>
              <a:t>3</a:t>
            </a:r>
          </a:p>
        </p:txBody>
      </p:sp>
      <p:sp>
        <p:nvSpPr>
          <p:cNvPr id="72" name="Oval 71">
            <a:extLst>
              <a:ext uri="{FF2B5EF4-FFF2-40B4-BE49-F238E27FC236}">
                <a16:creationId xmlns:a16="http://schemas.microsoft.com/office/drawing/2014/main" id="{FC998CF0-FA2D-2101-9D84-9BB29008DCC6}"/>
              </a:ext>
            </a:extLst>
          </p:cNvPr>
          <p:cNvSpPr/>
          <p:nvPr/>
        </p:nvSpPr>
        <p:spPr>
          <a:xfrm>
            <a:off x="1928921" y="5672344"/>
            <a:ext cx="489857" cy="441373"/>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accent2"/>
                </a:solidFill>
              </a:rPr>
              <a:t>4</a:t>
            </a:r>
          </a:p>
        </p:txBody>
      </p:sp>
    </p:spTree>
    <p:extLst>
      <p:ext uri="{BB962C8B-B14F-4D97-AF65-F5344CB8AC3E}">
        <p14:creationId xmlns:p14="http://schemas.microsoft.com/office/powerpoint/2010/main" val="2712223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D9115A-28F0-B97F-8D63-EAA701483848}"/>
              </a:ext>
            </a:extLst>
          </p:cNvPr>
          <p:cNvSpPr>
            <a:spLocks noGrp="1"/>
          </p:cNvSpPr>
          <p:nvPr>
            <p:ph type="title"/>
          </p:nvPr>
        </p:nvSpPr>
        <p:spPr>
          <a:xfrm>
            <a:off x="1042599" y="1"/>
            <a:ext cx="10106802" cy="749750"/>
          </a:xfrm>
        </p:spPr>
        <p:txBody>
          <a:bodyPr>
            <a:normAutofit/>
          </a:bodyPr>
          <a:lstStyle/>
          <a:p>
            <a:r>
              <a:rPr lang="pt-BR" sz="3200" dirty="0">
                <a:solidFill>
                  <a:schemeClr val="accent4"/>
                </a:solidFill>
                <a:latin typeface="Fredoka" pitchFamily="2" charset="-79"/>
                <a:cs typeface="Fredoka" pitchFamily="2" charset="-79"/>
              </a:rPr>
              <a:t>SEMELHANÇAS ENTRE A AWS E A TI TRADICIONAL</a:t>
            </a:r>
          </a:p>
        </p:txBody>
      </p:sp>
      <p:sp>
        <p:nvSpPr>
          <p:cNvPr id="6" name="Retângulo Arredondado 5">
            <a:extLst>
              <a:ext uri="{FF2B5EF4-FFF2-40B4-BE49-F238E27FC236}">
                <a16:creationId xmlns:a16="http://schemas.microsoft.com/office/drawing/2014/main" id="{EBAF5FB6-A430-C936-8747-571ADB411CF3}"/>
              </a:ext>
            </a:extLst>
          </p:cNvPr>
          <p:cNvSpPr/>
          <p:nvPr/>
        </p:nvSpPr>
        <p:spPr>
          <a:xfrm>
            <a:off x="1042599" y="5378119"/>
            <a:ext cx="4832684" cy="1231232"/>
          </a:xfrm>
          <a:prstGeom prst="roundRect">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Arredondado 7">
            <a:extLst>
              <a:ext uri="{FF2B5EF4-FFF2-40B4-BE49-F238E27FC236}">
                <a16:creationId xmlns:a16="http://schemas.microsoft.com/office/drawing/2014/main" id="{2F2A52BD-3015-6ED6-E6F5-6DB71B5F00E3}"/>
              </a:ext>
            </a:extLst>
          </p:cNvPr>
          <p:cNvSpPr/>
          <p:nvPr/>
        </p:nvSpPr>
        <p:spPr>
          <a:xfrm>
            <a:off x="1042599" y="3954382"/>
            <a:ext cx="4832684" cy="1231232"/>
          </a:xfrm>
          <a:prstGeom prst="roundRect">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Arredondado 8">
            <a:extLst>
              <a:ext uri="{FF2B5EF4-FFF2-40B4-BE49-F238E27FC236}">
                <a16:creationId xmlns:a16="http://schemas.microsoft.com/office/drawing/2014/main" id="{1E6D82DD-1744-64FB-C275-353531851B72}"/>
              </a:ext>
            </a:extLst>
          </p:cNvPr>
          <p:cNvSpPr/>
          <p:nvPr/>
        </p:nvSpPr>
        <p:spPr>
          <a:xfrm>
            <a:off x="1042599" y="2530645"/>
            <a:ext cx="4832684" cy="1231232"/>
          </a:xfrm>
          <a:prstGeom prst="roundRect">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Arredondado 9">
            <a:extLst>
              <a:ext uri="{FF2B5EF4-FFF2-40B4-BE49-F238E27FC236}">
                <a16:creationId xmlns:a16="http://schemas.microsoft.com/office/drawing/2014/main" id="{8C8F6609-A064-818A-2DB8-035A644EC892}"/>
              </a:ext>
            </a:extLst>
          </p:cNvPr>
          <p:cNvSpPr/>
          <p:nvPr/>
        </p:nvSpPr>
        <p:spPr>
          <a:xfrm>
            <a:off x="1042599" y="1106908"/>
            <a:ext cx="4832684" cy="1231232"/>
          </a:xfrm>
          <a:prstGeom prst="roundRect">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Arredondado 10">
            <a:extLst>
              <a:ext uri="{FF2B5EF4-FFF2-40B4-BE49-F238E27FC236}">
                <a16:creationId xmlns:a16="http://schemas.microsoft.com/office/drawing/2014/main" id="{988600B3-9752-D6A9-9EE1-30E7F91BDB72}"/>
              </a:ext>
            </a:extLst>
          </p:cNvPr>
          <p:cNvSpPr/>
          <p:nvPr/>
        </p:nvSpPr>
        <p:spPr>
          <a:xfrm>
            <a:off x="6316717" y="5378119"/>
            <a:ext cx="4832684" cy="1231232"/>
          </a:xfrm>
          <a:prstGeom prst="roundRect">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Arredondado 11">
            <a:extLst>
              <a:ext uri="{FF2B5EF4-FFF2-40B4-BE49-F238E27FC236}">
                <a16:creationId xmlns:a16="http://schemas.microsoft.com/office/drawing/2014/main" id="{922A9856-6B2A-E0ED-F591-A14D83CB7158}"/>
              </a:ext>
            </a:extLst>
          </p:cNvPr>
          <p:cNvSpPr/>
          <p:nvPr/>
        </p:nvSpPr>
        <p:spPr>
          <a:xfrm>
            <a:off x="6316717" y="3954382"/>
            <a:ext cx="4832684" cy="1231232"/>
          </a:xfrm>
          <a:prstGeom prst="roundRect">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Arredondado 12">
            <a:extLst>
              <a:ext uri="{FF2B5EF4-FFF2-40B4-BE49-F238E27FC236}">
                <a16:creationId xmlns:a16="http://schemas.microsoft.com/office/drawing/2014/main" id="{C2189222-5F00-6CCA-F767-E0814AA74E1E}"/>
              </a:ext>
            </a:extLst>
          </p:cNvPr>
          <p:cNvSpPr/>
          <p:nvPr/>
        </p:nvSpPr>
        <p:spPr>
          <a:xfrm>
            <a:off x="6316717" y="2530645"/>
            <a:ext cx="4832684" cy="1231232"/>
          </a:xfrm>
          <a:prstGeom prst="roundRect">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Arredondado 13">
            <a:extLst>
              <a:ext uri="{FF2B5EF4-FFF2-40B4-BE49-F238E27FC236}">
                <a16:creationId xmlns:a16="http://schemas.microsoft.com/office/drawing/2014/main" id="{B273FE83-233A-B89E-F9CC-2F1FB873940B}"/>
              </a:ext>
            </a:extLst>
          </p:cNvPr>
          <p:cNvSpPr/>
          <p:nvPr/>
        </p:nvSpPr>
        <p:spPr>
          <a:xfrm>
            <a:off x="6316717" y="1106908"/>
            <a:ext cx="4832684" cy="1231232"/>
          </a:xfrm>
          <a:prstGeom prst="roundRect">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a:extLst>
              <a:ext uri="{FF2B5EF4-FFF2-40B4-BE49-F238E27FC236}">
                <a16:creationId xmlns:a16="http://schemas.microsoft.com/office/drawing/2014/main" id="{2E9AC47C-F312-1DF3-059B-7A743B2D8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406" y="1192080"/>
            <a:ext cx="524800" cy="7924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E8F8756-4003-1BB2-5A5C-B71AB6390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008" y="2675308"/>
            <a:ext cx="769740" cy="7697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334F903-C46E-9900-ED0D-F487B5369E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8552" y="2887802"/>
            <a:ext cx="933785" cy="5169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AF23024-FD8F-17E4-FC5C-D5026BFB43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9672" y="4118700"/>
            <a:ext cx="707426" cy="10665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BCC1195E-8941-220A-AD01-2AE5BB93A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4191" y="4018032"/>
            <a:ext cx="707426" cy="10665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a:extLst>
              <a:ext uri="{FF2B5EF4-FFF2-40B4-BE49-F238E27FC236}">
                <a16:creationId xmlns:a16="http://schemas.microsoft.com/office/drawing/2014/main" id="{D827D49E-C038-3A2F-9AF3-FC3651C3C0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4879" y="3900586"/>
            <a:ext cx="707426" cy="1066580"/>
          </a:xfrm>
          <a:prstGeom prst="rect">
            <a:avLst/>
          </a:prstGeom>
          <a:noFill/>
          <a:extLst>
            <a:ext uri="{909E8E84-426E-40DD-AFC4-6F175D3DCCD1}">
              <a14:hiddenFill xmlns:a14="http://schemas.microsoft.com/office/drawing/2010/main">
                <a:solidFill>
                  <a:srgbClr val="FFFFFF"/>
                </a:solidFill>
              </a14:hiddenFill>
            </a:ext>
          </a:extLst>
        </p:spPr>
      </p:pic>
      <p:sp>
        <p:nvSpPr>
          <p:cNvPr id="17" name="Disco Magnético 16">
            <a:extLst>
              <a:ext uri="{FF2B5EF4-FFF2-40B4-BE49-F238E27FC236}">
                <a16:creationId xmlns:a16="http://schemas.microsoft.com/office/drawing/2014/main" id="{7AA3CFA5-013B-C720-38FD-AAB18D3FB637}"/>
              </a:ext>
            </a:extLst>
          </p:cNvPr>
          <p:cNvSpPr/>
          <p:nvPr/>
        </p:nvSpPr>
        <p:spPr>
          <a:xfrm>
            <a:off x="1502874" y="5684543"/>
            <a:ext cx="604007" cy="721453"/>
          </a:xfrm>
          <a:prstGeom prst="flowChartMagneticDisk">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DAS</a:t>
            </a:r>
          </a:p>
        </p:txBody>
      </p:sp>
      <p:sp>
        <p:nvSpPr>
          <p:cNvPr id="18" name="Disco Magnético 17">
            <a:extLst>
              <a:ext uri="{FF2B5EF4-FFF2-40B4-BE49-F238E27FC236}">
                <a16:creationId xmlns:a16="http://schemas.microsoft.com/office/drawing/2014/main" id="{8349140B-D464-3AD5-0FF9-14B7863D6B20}"/>
              </a:ext>
            </a:extLst>
          </p:cNvPr>
          <p:cNvSpPr/>
          <p:nvPr/>
        </p:nvSpPr>
        <p:spPr>
          <a:xfrm>
            <a:off x="2670342" y="5684543"/>
            <a:ext cx="604007" cy="721453"/>
          </a:xfrm>
          <a:prstGeom prst="flowChartMagneticDisk">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SAN</a:t>
            </a:r>
          </a:p>
        </p:txBody>
      </p:sp>
      <p:sp>
        <p:nvSpPr>
          <p:cNvPr id="19" name="Disco Magnético 18">
            <a:extLst>
              <a:ext uri="{FF2B5EF4-FFF2-40B4-BE49-F238E27FC236}">
                <a16:creationId xmlns:a16="http://schemas.microsoft.com/office/drawing/2014/main" id="{C92AC5C8-F7FF-C21D-9012-5CBB8A4930D5}"/>
              </a:ext>
            </a:extLst>
          </p:cNvPr>
          <p:cNvSpPr/>
          <p:nvPr/>
        </p:nvSpPr>
        <p:spPr>
          <a:xfrm>
            <a:off x="3837810" y="5699138"/>
            <a:ext cx="604007" cy="721453"/>
          </a:xfrm>
          <a:prstGeom prst="flowChartMagneticDisk">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NAS</a:t>
            </a:r>
          </a:p>
        </p:txBody>
      </p:sp>
      <p:sp>
        <p:nvSpPr>
          <p:cNvPr id="20" name="Processo 19">
            <a:extLst>
              <a:ext uri="{FF2B5EF4-FFF2-40B4-BE49-F238E27FC236}">
                <a16:creationId xmlns:a16="http://schemas.microsoft.com/office/drawing/2014/main" id="{AEED7E59-E93A-E407-0646-C47C8A45BF00}"/>
              </a:ext>
            </a:extLst>
          </p:cNvPr>
          <p:cNvSpPr/>
          <p:nvPr/>
        </p:nvSpPr>
        <p:spPr>
          <a:xfrm>
            <a:off x="4705620" y="5914705"/>
            <a:ext cx="886879" cy="278276"/>
          </a:xfrm>
          <a:prstGeom prst="flowChartProcess">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RDBMS</a:t>
            </a:r>
          </a:p>
        </p:txBody>
      </p:sp>
      <p:sp>
        <p:nvSpPr>
          <p:cNvPr id="21" name="Processo 20">
            <a:extLst>
              <a:ext uri="{FF2B5EF4-FFF2-40B4-BE49-F238E27FC236}">
                <a16:creationId xmlns:a16="http://schemas.microsoft.com/office/drawing/2014/main" id="{14B4887D-1C1A-580E-90F7-45CB1840C6F1}"/>
              </a:ext>
            </a:extLst>
          </p:cNvPr>
          <p:cNvSpPr/>
          <p:nvPr/>
        </p:nvSpPr>
        <p:spPr>
          <a:xfrm>
            <a:off x="6721311" y="1357458"/>
            <a:ext cx="1395167" cy="754145"/>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rgbClr val="FF0000"/>
                </a:solidFill>
              </a:rPr>
              <a:t>Grupos de segurança</a:t>
            </a:r>
          </a:p>
        </p:txBody>
      </p:sp>
      <p:pic>
        <p:nvPicPr>
          <p:cNvPr id="1036" name="Picture 12">
            <a:extLst>
              <a:ext uri="{FF2B5EF4-FFF2-40B4-BE49-F238E27FC236}">
                <a16:creationId xmlns:a16="http://schemas.microsoft.com/office/drawing/2014/main" id="{F357BCED-9E28-41BF-1C53-9F4104A24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1072" y="1153009"/>
            <a:ext cx="870590" cy="87059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8AB81666-99F0-19C7-EE22-573A3F92D1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5884" y="1153009"/>
            <a:ext cx="870591" cy="87059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A8DBE6F9-C31D-2BE5-F18E-26B5D849FD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3599" y="2599807"/>
            <a:ext cx="870590" cy="87059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4A032E7B-6FF3-47AA-5492-0223406875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59857" y="2599806"/>
            <a:ext cx="870591" cy="87059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2C42EAAF-63CF-B1B3-0A7D-3CDA7C9773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83598" y="4018032"/>
            <a:ext cx="870591" cy="87059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C1E34AE5-7F96-5EF6-8624-9DC5CF5E404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59857" y="4018032"/>
            <a:ext cx="870591" cy="87059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FE2DF727-A651-DD63-E86D-E19AFD5342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29074" y="5519396"/>
            <a:ext cx="870591" cy="87059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E1338056-4089-AF4B-04EA-7FBF4B3F000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16239" y="5519395"/>
            <a:ext cx="870592" cy="87059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A2206537-E642-464B-2E2C-334A7406E04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03406" y="5522083"/>
            <a:ext cx="870592" cy="870592"/>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F3C6545E-C429-FABC-8E3C-22E554C4E1F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44857" y="5524265"/>
            <a:ext cx="870592" cy="870592"/>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02A8F25E-57A5-27B7-44E8-3B94AFB2CF8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41167" y="1173457"/>
            <a:ext cx="708554" cy="729394"/>
          </a:xfrm>
          <a:prstGeom prst="rect">
            <a:avLst/>
          </a:prstGeom>
          <a:noFill/>
          <a:extLst>
            <a:ext uri="{909E8E84-426E-40DD-AFC4-6F175D3DCCD1}">
              <a14:hiddenFill xmlns:a14="http://schemas.microsoft.com/office/drawing/2010/main">
                <a:solidFill>
                  <a:srgbClr val="FFFFFF"/>
                </a:solidFill>
              </a14:hiddenFill>
            </a:ext>
          </a:extLst>
        </p:spPr>
      </p:pic>
      <p:sp>
        <p:nvSpPr>
          <p:cNvPr id="23" name="CaixaDeTexto 22">
            <a:extLst>
              <a:ext uri="{FF2B5EF4-FFF2-40B4-BE49-F238E27FC236}">
                <a16:creationId xmlns:a16="http://schemas.microsoft.com/office/drawing/2014/main" id="{2A6675ED-713B-5117-D725-BCD969801722}"/>
              </a:ext>
            </a:extLst>
          </p:cNvPr>
          <p:cNvSpPr txBox="1"/>
          <p:nvPr/>
        </p:nvSpPr>
        <p:spPr>
          <a:xfrm>
            <a:off x="8251535" y="641324"/>
            <a:ext cx="695022" cy="369332"/>
          </a:xfrm>
          <a:prstGeom prst="rect">
            <a:avLst/>
          </a:prstGeom>
          <a:noFill/>
        </p:spPr>
        <p:txBody>
          <a:bodyPr wrap="square">
            <a:spAutoFit/>
          </a:bodyPr>
          <a:lstStyle/>
          <a:p>
            <a:r>
              <a:rPr lang="pt-BR" sz="1800" dirty="0">
                <a:solidFill>
                  <a:schemeClr val="accent2"/>
                </a:solidFill>
                <a:latin typeface="Fredoka" pitchFamily="2" charset="-79"/>
                <a:cs typeface="Fredoka" pitchFamily="2" charset="-79"/>
              </a:rPr>
              <a:t>AWS</a:t>
            </a:r>
            <a:endParaRPr lang="pt-BR" dirty="0">
              <a:solidFill>
                <a:schemeClr val="accent2"/>
              </a:solidFill>
            </a:endParaRPr>
          </a:p>
        </p:txBody>
      </p:sp>
      <p:sp>
        <p:nvSpPr>
          <p:cNvPr id="24" name="CaixaDeTexto 23">
            <a:extLst>
              <a:ext uri="{FF2B5EF4-FFF2-40B4-BE49-F238E27FC236}">
                <a16:creationId xmlns:a16="http://schemas.microsoft.com/office/drawing/2014/main" id="{092C2CB9-4D19-6A8D-B7D0-E77F769D68EC}"/>
              </a:ext>
            </a:extLst>
          </p:cNvPr>
          <p:cNvSpPr txBox="1"/>
          <p:nvPr/>
        </p:nvSpPr>
        <p:spPr>
          <a:xfrm>
            <a:off x="1721675" y="641324"/>
            <a:ext cx="3910264" cy="369332"/>
          </a:xfrm>
          <a:prstGeom prst="rect">
            <a:avLst/>
          </a:prstGeom>
          <a:noFill/>
        </p:spPr>
        <p:txBody>
          <a:bodyPr wrap="square">
            <a:spAutoFit/>
          </a:bodyPr>
          <a:lstStyle/>
          <a:p>
            <a:r>
              <a:rPr lang="pt-BR" sz="1800" dirty="0">
                <a:solidFill>
                  <a:schemeClr val="accent2"/>
                </a:solidFill>
                <a:latin typeface="Fredoka" pitchFamily="2" charset="-79"/>
                <a:cs typeface="Fredoka" pitchFamily="2" charset="-79"/>
              </a:rPr>
              <a:t>Espaço de TI tradicional, no local</a:t>
            </a:r>
            <a:endParaRPr lang="pt-BR" dirty="0">
              <a:solidFill>
                <a:schemeClr val="accent2"/>
              </a:solidFill>
            </a:endParaRPr>
          </a:p>
        </p:txBody>
      </p:sp>
      <p:pic>
        <p:nvPicPr>
          <p:cNvPr id="1060" name="Picture 36" descr="Network Pipe Icon | Refresh Cl Iconpack | TpdkDesign">
            <a:extLst>
              <a:ext uri="{FF2B5EF4-FFF2-40B4-BE49-F238E27FC236}">
                <a16:creationId xmlns:a16="http://schemas.microsoft.com/office/drawing/2014/main" id="{B9915B83-F4A9-33E0-C81A-EE3E98600F6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14879" y="2190759"/>
            <a:ext cx="1154014" cy="1154014"/>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EAFE2B45-5449-ABBB-DC88-1B7BABC292C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69984" y="1177682"/>
            <a:ext cx="916312" cy="916312"/>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2981DEBF-F352-62AE-BE54-EA4F0983A3BE}"/>
              </a:ext>
            </a:extLst>
          </p:cNvPr>
          <p:cNvSpPr txBox="1"/>
          <p:nvPr/>
        </p:nvSpPr>
        <p:spPr>
          <a:xfrm>
            <a:off x="1234206" y="4134702"/>
            <a:ext cx="1456292" cy="584775"/>
          </a:xfrm>
          <a:prstGeom prst="rect">
            <a:avLst/>
          </a:prstGeom>
          <a:noFill/>
        </p:spPr>
        <p:txBody>
          <a:bodyPr wrap="square">
            <a:spAutoFit/>
          </a:bodyPr>
          <a:lstStyle/>
          <a:p>
            <a:r>
              <a:rPr lang="pt-BR" sz="1600" dirty="0">
                <a:solidFill>
                  <a:srgbClr val="FFFFFF"/>
                </a:solidFill>
                <a:latin typeface="Fredoka" pitchFamily="2" charset="-79"/>
                <a:cs typeface="Fredoka" pitchFamily="2" charset="-79"/>
              </a:rPr>
              <a:t>Servidores</a:t>
            </a:r>
            <a:br>
              <a:rPr lang="pt-BR" sz="1600" dirty="0">
                <a:solidFill>
                  <a:srgbClr val="FFFFFF"/>
                </a:solidFill>
                <a:latin typeface="Fredoka" pitchFamily="2" charset="-79"/>
                <a:cs typeface="Fredoka" pitchFamily="2" charset="-79"/>
              </a:rPr>
            </a:br>
            <a:r>
              <a:rPr lang="pt-BR" sz="1600" dirty="0">
                <a:solidFill>
                  <a:srgbClr val="FFFFFF"/>
                </a:solidFill>
                <a:latin typeface="Fredoka" pitchFamily="2" charset="-79"/>
                <a:cs typeface="Fredoka" pitchFamily="2" charset="-79"/>
              </a:rPr>
              <a:t> locais</a:t>
            </a:r>
            <a:endParaRPr lang="pt-BR" sz="1600" dirty="0">
              <a:solidFill>
                <a:srgbClr val="FFFFFF"/>
              </a:solidFill>
            </a:endParaRPr>
          </a:p>
        </p:txBody>
      </p:sp>
      <p:sp>
        <p:nvSpPr>
          <p:cNvPr id="26" name="CaixaDeTexto 25">
            <a:extLst>
              <a:ext uri="{FF2B5EF4-FFF2-40B4-BE49-F238E27FC236}">
                <a16:creationId xmlns:a16="http://schemas.microsoft.com/office/drawing/2014/main" id="{A2C9513A-2CA9-7DE1-411C-15B645F35046}"/>
              </a:ext>
            </a:extLst>
          </p:cNvPr>
          <p:cNvSpPr txBox="1"/>
          <p:nvPr/>
        </p:nvSpPr>
        <p:spPr>
          <a:xfrm>
            <a:off x="1306773" y="3360380"/>
            <a:ext cx="1143444" cy="338554"/>
          </a:xfrm>
          <a:prstGeom prst="rect">
            <a:avLst/>
          </a:prstGeom>
          <a:noFill/>
        </p:spPr>
        <p:txBody>
          <a:bodyPr wrap="square">
            <a:spAutoFit/>
          </a:bodyPr>
          <a:lstStyle/>
          <a:p>
            <a:r>
              <a:rPr lang="pt-BR" sz="1600" dirty="0">
                <a:solidFill>
                  <a:srgbClr val="FFFFFF"/>
                </a:solidFill>
                <a:latin typeface="Fredoka" pitchFamily="2" charset="-79"/>
                <a:cs typeface="Fredoka" pitchFamily="2" charset="-79"/>
              </a:rPr>
              <a:t>Roteador</a:t>
            </a:r>
            <a:endParaRPr lang="pt-BR" sz="1600" dirty="0">
              <a:solidFill>
                <a:srgbClr val="FFFFFF"/>
              </a:solidFill>
            </a:endParaRPr>
          </a:p>
        </p:txBody>
      </p:sp>
      <p:sp>
        <p:nvSpPr>
          <p:cNvPr id="27" name="CaixaDeTexto 26">
            <a:extLst>
              <a:ext uri="{FF2B5EF4-FFF2-40B4-BE49-F238E27FC236}">
                <a16:creationId xmlns:a16="http://schemas.microsoft.com/office/drawing/2014/main" id="{6351DA4F-A0D2-D008-68EE-50660FE03D93}"/>
              </a:ext>
            </a:extLst>
          </p:cNvPr>
          <p:cNvSpPr txBox="1"/>
          <p:nvPr/>
        </p:nvSpPr>
        <p:spPr>
          <a:xfrm>
            <a:off x="2670342" y="3363270"/>
            <a:ext cx="1685772" cy="338554"/>
          </a:xfrm>
          <a:prstGeom prst="rect">
            <a:avLst/>
          </a:prstGeom>
          <a:noFill/>
        </p:spPr>
        <p:txBody>
          <a:bodyPr wrap="square">
            <a:spAutoFit/>
          </a:bodyPr>
          <a:lstStyle/>
          <a:p>
            <a:r>
              <a:rPr lang="pt-BR" sz="1600" dirty="0">
                <a:solidFill>
                  <a:srgbClr val="FFFFFF"/>
                </a:solidFill>
                <a:latin typeface="Fredoka" pitchFamily="2" charset="-79"/>
                <a:cs typeface="Fredoka" pitchFamily="2" charset="-79"/>
              </a:rPr>
              <a:t>Pipeline de rede</a:t>
            </a:r>
            <a:endParaRPr lang="pt-BR" sz="1600" dirty="0">
              <a:solidFill>
                <a:srgbClr val="FFFFFF"/>
              </a:solidFill>
            </a:endParaRPr>
          </a:p>
        </p:txBody>
      </p:sp>
      <p:sp>
        <p:nvSpPr>
          <p:cNvPr id="28" name="CaixaDeTexto 27">
            <a:extLst>
              <a:ext uri="{FF2B5EF4-FFF2-40B4-BE49-F238E27FC236}">
                <a16:creationId xmlns:a16="http://schemas.microsoft.com/office/drawing/2014/main" id="{D255CA19-63E1-091D-5B9D-C8EF98D9A66A}"/>
              </a:ext>
            </a:extLst>
          </p:cNvPr>
          <p:cNvSpPr txBox="1"/>
          <p:nvPr/>
        </p:nvSpPr>
        <p:spPr>
          <a:xfrm>
            <a:off x="4648806" y="3363270"/>
            <a:ext cx="933785" cy="338554"/>
          </a:xfrm>
          <a:prstGeom prst="rect">
            <a:avLst/>
          </a:prstGeom>
          <a:noFill/>
        </p:spPr>
        <p:txBody>
          <a:bodyPr wrap="square">
            <a:spAutoFit/>
          </a:bodyPr>
          <a:lstStyle/>
          <a:p>
            <a:r>
              <a:rPr lang="pt-BR" sz="1600" dirty="0">
                <a:solidFill>
                  <a:srgbClr val="FFFFFF"/>
                </a:solidFill>
                <a:latin typeface="Fredoka" pitchFamily="2" charset="-79"/>
                <a:cs typeface="Fredoka" pitchFamily="2" charset="-79"/>
              </a:rPr>
              <a:t>Switch</a:t>
            </a:r>
            <a:endParaRPr lang="pt-BR" sz="1600" dirty="0">
              <a:solidFill>
                <a:srgbClr val="FFFFFF"/>
              </a:solidFill>
            </a:endParaRPr>
          </a:p>
        </p:txBody>
      </p:sp>
      <p:sp>
        <p:nvSpPr>
          <p:cNvPr id="29" name="CaixaDeTexto 28">
            <a:extLst>
              <a:ext uri="{FF2B5EF4-FFF2-40B4-BE49-F238E27FC236}">
                <a16:creationId xmlns:a16="http://schemas.microsoft.com/office/drawing/2014/main" id="{7B074E45-4FF1-B9ED-8525-93A225D11335}"/>
              </a:ext>
            </a:extLst>
          </p:cNvPr>
          <p:cNvSpPr txBox="1"/>
          <p:nvPr/>
        </p:nvSpPr>
        <p:spPr>
          <a:xfrm>
            <a:off x="1420008" y="1920480"/>
            <a:ext cx="1040550" cy="338554"/>
          </a:xfrm>
          <a:prstGeom prst="rect">
            <a:avLst/>
          </a:prstGeom>
          <a:noFill/>
        </p:spPr>
        <p:txBody>
          <a:bodyPr wrap="square">
            <a:spAutoFit/>
          </a:bodyPr>
          <a:lstStyle/>
          <a:p>
            <a:r>
              <a:rPr lang="pt-BR" sz="1600" dirty="0">
                <a:solidFill>
                  <a:srgbClr val="FFFFFF"/>
                </a:solidFill>
                <a:latin typeface="Fredoka" pitchFamily="2" charset="-79"/>
                <a:cs typeface="Fredoka" pitchFamily="2" charset="-79"/>
              </a:rPr>
              <a:t>Firewall</a:t>
            </a:r>
            <a:endParaRPr lang="pt-BR" sz="1600" dirty="0">
              <a:solidFill>
                <a:srgbClr val="FFFFFF"/>
              </a:solidFill>
            </a:endParaRPr>
          </a:p>
        </p:txBody>
      </p:sp>
      <p:sp>
        <p:nvSpPr>
          <p:cNvPr id="30" name="CaixaDeTexto 29">
            <a:extLst>
              <a:ext uri="{FF2B5EF4-FFF2-40B4-BE49-F238E27FC236}">
                <a16:creationId xmlns:a16="http://schemas.microsoft.com/office/drawing/2014/main" id="{5AD624C9-E8E8-942F-B9CC-DB26B60F764D}"/>
              </a:ext>
            </a:extLst>
          </p:cNvPr>
          <p:cNvSpPr txBox="1"/>
          <p:nvPr/>
        </p:nvSpPr>
        <p:spPr>
          <a:xfrm>
            <a:off x="4151576" y="1920480"/>
            <a:ext cx="1744702" cy="338554"/>
          </a:xfrm>
          <a:prstGeom prst="rect">
            <a:avLst/>
          </a:prstGeom>
          <a:noFill/>
        </p:spPr>
        <p:txBody>
          <a:bodyPr wrap="square">
            <a:spAutoFit/>
          </a:bodyPr>
          <a:lstStyle/>
          <a:p>
            <a:r>
              <a:rPr lang="pt-BR" sz="1600" dirty="0">
                <a:solidFill>
                  <a:srgbClr val="FFFFFF"/>
                </a:solidFill>
                <a:latin typeface="Fredoka" pitchFamily="2" charset="-79"/>
                <a:cs typeface="Fredoka" pitchFamily="2" charset="-79"/>
              </a:rPr>
              <a:t>Administradores</a:t>
            </a:r>
            <a:endParaRPr lang="pt-BR" sz="1600" dirty="0">
              <a:solidFill>
                <a:srgbClr val="FFFFFF"/>
              </a:solidFill>
            </a:endParaRPr>
          </a:p>
        </p:txBody>
      </p:sp>
      <p:sp>
        <p:nvSpPr>
          <p:cNvPr id="31" name="CaixaDeTexto 30">
            <a:extLst>
              <a:ext uri="{FF2B5EF4-FFF2-40B4-BE49-F238E27FC236}">
                <a16:creationId xmlns:a16="http://schemas.microsoft.com/office/drawing/2014/main" id="{3872DCCD-0D56-0A05-E2DE-EA9EF428A8FE}"/>
              </a:ext>
            </a:extLst>
          </p:cNvPr>
          <p:cNvSpPr txBox="1"/>
          <p:nvPr/>
        </p:nvSpPr>
        <p:spPr>
          <a:xfrm>
            <a:off x="3137910" y="1920480"/>
            <a:ext cx="613611" cy="338554"/>
          </a:xfrm>
          <a:prstGeom prst="rect">
            <a:avLst/>
          </a:prstGeom>
          <a:noFill/>
        </p:spPr>
        <p:txBody>
          <a:bodyPr wrap="square">
            <a:spAutoFit/>
          </a:bodyPr>
          <a:lstStyle/>
          <a:p>
            <a:r>
              <a:rPr lang="pt-BR" sz="1600" dirty="0">
                <a:solidFill>
                  <a:srgbClr val="FFFFFF"/>
                </a:solidFill>
                <a:latin typeface="Fredoka" pitchFamily="2" charset="-79"/>
                <a:cs typeface="Fredoka" pitchFamily="2" charset="-79"/>
              </a:rPr>
              <a:t>ACL</a:t>
            </a:r>
            <a:endParaRPr lang="pt-BR" sz="1600" dirty="0">
              <a:solidFill>
                <a:srgbClr val="FFFFFF"/>
              </a:solidFill>
            </a:endParaRPr>
          </a:p>
        </p:txBody>
      </p:sp>
      <p:sp>
        <p:nvSpPr>
          <p:cNvPr id="32" name="CaixaDeTexto 31">
            <a:extLst>
              <a:ext uri="{FF2B5EF4-FFF2-40B4-BE49-F238E27FC236}">
                <a16:creationId xmlns:a16="http://schemas.microsoft.com/office/drawing/2014/main" id="{C4704254-0909-591E-6E68-9840FE74FE76}"/>
              </a:ext>
            </a:extLst>
          </p:cNvPr>
          <p:cNvSpPr txBox="1"/>
          <p:nvPr/>
        </p:nvSpPr>
        <p:spPr>
          <a:xfrm>
            <a:off x="8290585" y="1972727"/>
            <a:ext cx="1395167" cy="338554"/>
          </a:xfrm>
          <a:prstGeom prst="rect">
            <a:avLst/>
          </a:prstGeom>
          <a:noFill/>
        </p:spPr>
        <p:txBody>
          <a:bodyPr wrap="square">
            <a:spAutoFit/>
          </a:bodyPr>
          <a:lstStyle/>
          <a:p>
            <a:r>
              <a:rPr lang="pt-BR" sz="1600" dirty="0">
                <a:solidFill>
                  <a:srgbClr val="FFFFFF"/>
                </a:solidFill>
                <a:latin typeface="Fredoka" pitchFamily="2" charset="-79"/>
                <a:cs typeface="Fredoka" pitchFamily="2" charset="-79"/>
              </a:rPr>
              <a:t>ACL de rede</a:t>
            </a:r>
            <a:endParaRPr lang="pt-BR" sz="1600" dirty="0">
              <a:solidFill>
                <a:srgbClr val="FFFFFF"/>
              </a:solidFill>
            </a:endParaRPr>
          </a:p>
        </p:txBody>
      </p:sp>
      <p:sp>
        <p:nvSpPr>
          <p:cNvPr id="33" name="CaixaDeTexto 32">
            <a:extLst>
              <a:ext uri="{FF2B5EF4-FFF2-40B4-BE49-F238E27FC236}">
                <a16:creationId xmlns:a16="http://schemas.microsoft.com/office/drawing/2014/main" id="{A09305B6-1250-EC0E-A12F-DCC0EDF9FD8E}"/>
              </a:ext>
            </a:extLst>
          </p:cNvPr>
          <p:cNvSpPr txBox="1"/>
          <p:nvPr/>
        </p:nvSpPr>
        <p:spPr>
          <a:xfrm>
            <a:off x="10058464" y="1984528"/>
            <a:ext cx="635081" cy="338554"/>
          </a:xfrm>
          <a:prstGeom prst="rect">
            <a:avLst/>
          </a:prstGeom>
          <a:noFill/>
        </p:spPr>
        <p:txBody>
          <a:bodyPr wrap="square">
            <a:spAutoFit/>
          </a:bodyPr>
          <a:lstStyle/>
          <a:p>
            <a:r>
              <a:rPr lang="pt-BR" sz="1600" dirty="0">
                <a:solidFill>
                  <a:srgbClr val="FFFFFF"/>
                </a:solidFill>
                <a:latin typeface="Fredoka" pitchFamily="2" charset="-79"/>
                <a:cs typeface="Fredoka" pitchFamily="2" charset="-79"/>
              </a:rPr>
              <a:t>IAM</a:t>
            </a:r>
            <a:endParaRPr lang="pt-BR" sz="1600" dirty="0">
              <a:solidFill>
                <a:srgbClr val="FFFFFF"/>
              </a:solidFill>
            </a:endParaRPr>
          </a:p>
        </p:txBody>
      </p:sp>
      <p:sp>
        <p:nvSpPr>
          <p:cNvPr id="34" name="CaixaDeTexto 33">
            <a:extLst>
              <a:ext uri="{FF2B5EF4-FFF2-40B4-BE49-F238E27FC236}">
                <a16:creationId xmlns:a16="http://schemas.microsoft.com/office/drawing/2014/main" id="{DC96E2A6-0B71-812D-DB32-DD5426089BED}"/>
              </a:ext>
            </a:extLst>
          </p:cNvPr>
          <p:cNvSpPr txBox="1"/>
          <p:nvPr/>
        </p:nvSpPr>
        <p:spPr>
          <a:xfrm>
            <a:off x="6475656" y="3413401"/>
            <a:ext cx="2274544" cy="338554"/>
          </a:xfrm>
          <a:prstGeom prst="rect">
            <a:avLst/>
          </a:prstGeom>
          <a:noFill/>
        </p:spPr>
        <p:txBody>
          <a:bodyPr wrap="square">
            <a:spAutoFit/>
          </a:bodyPr>
          <a:lstStyle/>
          <a:p>
            <a:r>
              <a:rPr lang="pt-BR" sz="1600" dirty="0">
                <a:solidFill>
                  <a:srgbClr val="FFFFFF"/>
                </a:solidFill>
                <a:latin typeface="Fredoka" pitchFamily="2" charset="-79"/>
                <a:cs typeface="Fredoka" pitchFamily="2" charset="-79"/>
              </a:rPr>
              <a:t>Elastic Load Balancer</a:t>
            </a:r>
            <a:endParaRPr lang="pt-BR" sz="1600" dirty="0">
              <a:solidFill>
                <a:srgbClr val="FFFFFF"/>
              </a:solidFill>
            </a:endParaRPr>
          </a:p>
        </p:txBody>
      </p:sp>
      <p:sp>
        <p:nvSpPr>
          <p:cNvPr id="35" name="CaixaDeTexto 34">
            <a:extLst>
              <a:ext uri="{FF2B5EF4-FFF2-40B4-BE49-F238E27FC236}">
                <a16:creationId xmlns:a16="http://schemas.microsoft.com/office/drawing/2014/main" id="{032C6C53-69DA-DD57-76D6-E71958509707}"/>
              </a:ext>
            </a:extLst>
          </p:cNvPr>
          <p:cNvSpPr txBox="1"/>
          <p:nvPr/>
        </p:nvSpPr>
        <p:spPr>
          <a:xfrm>
            <a:off x="9961751" y="3404719"/>
            <a:ext cx="666802" cy="338554"/>
          </a:xfrm>
          <a:prstGeom prst="rect">
            <a:avLst/>
          </a:prstGeom>
          <a:noFill/>
        </p:spPr>
        <p:txBody>
          <a:bodyPr wrap="square">
            <a:spAutoFit/>
          </a:bodyPr>
          <a:lstStyle/>
          <a:p>
            <a:r>
              <a:rPr lang="pt-BR" sz="1600" dirty="0">
                <a:solidFill>
                  <a:srgbClr val="FFFFFF"/>
                </a:solidFill>
                <a:latin typeface="Fredoka" pitchFamily="2" charset="-79"/>
                <a:cs typeface="Fredoka" pitchFamily="2" charset="-79"/>
              </a:rPr>
              <a:t>VPC</a:t>
            </a:r>
            <a:endParaRPr lang="pt-BR" sz="1600" dirty="0">
              <a:solidFill>
                <a:srgbClr val="FFFFFF"/>
              </a:solidFill>
            </a:endParaRPr>
          </a:p>
        </p:txBody>
      </p:sp>
      <p:sp>
        <p:nvSpPr>
          <p:cNvPr id="36" name="CaixaDeTexto 35">
            <a:extLst>
              <a:ext uri="{FF2B5EF4-FFF2-40B4-BE49-F238E27FC236}">
                <a16:creationId xmlns:a16="http://schemas.microsoft.com/office/drawing/2014/main" id="{E90D2DE6-685B-21DB-41DA-B4B36112EDBD}"/>
              </a:ext>
            </a:extLst>
          </p:cNvPr>
          <p:cNvSpPr txBox="1"/>
          <p:nvPr/>
        </p:nvSpPr>
        <p:spPr>
          <a:xfrm>
            <a:off x="7123520" y="4823514"/>
            <a:ext cx="666802" cy="338554"/>
          </a:xfrm>
          <a:prstGeom prst="rect">
            <a:avLst/>
          </a:prstGeom>
          <a:noFill/>
        </p:spPr>
        <p:txBody>
          <a:bodyPr wrap="square">
            <a:spAutoFit/>
          </a:bodyPr>
          <a:lstStyle/>
          <a:p>
            <a:r>
              <a:rPr lang="pt-BR" sz="1600" dirty="0">
                <a:solidFill>
                  <a:srgbClr val="FFFFFF"/>
                </a:solidFill>
                <a:latin typeface="Fredoka" pitchFamily="2" charset="-79"/>
                <a:cs typeface="Fredoka" pitchFamily="2" charset="-79"/>
              </a:rPr>
              <a:t>AMI</a:t>
            </a:r>
            <a:endParaRPr lang="pt-BR" sz="1600" dirty="0">
              <a:solidFill>
                <a:srgbClr val="FFFFFF"/>
              </a:solidFill>
            </a:endParaRPr>
          </a:p>
        </p:txBody>
      </p:sp>
      <p:sp>
        <p:nvSpPr>
          <p:cNvPr id="37" name="CaixaDeTexto 36">
            <a:extLst>
              <a:ext uri="{FF2B5EF4-FFF2-40B4-BE49-F238E27FC236}">
                <a16:creationId xmlns:a16="http://schemas.microsoft.com/office/drawing/2014/main" id="{ADE84E2B-4423-3675-E33D-739CAD263CDF}"/>
              </a:ext>
            </a:extLst>
          </p:cNvPr>
          <p:cNvSpPr txBox="1"/>
          <p:nvPr/>
        </p:nvSpPr>
        <p:spPr>
          <a:xfrm>
            <a:off x="10007778" y="4825911"/>
            <a:ext cx="666802" cy="338554"/>
          </a:xfrm>
          <a:prstGeom prst="rect">
            <a:avLst/>
          </a:prstGeom>
          <a:noFill/>
        </p:spPr>
        <p:txBody>
          <a:bodyPr wrap="square">
            <a:spAutoFit/>
          </a:bodyPr>
          <a:lstStyle/>
          <a:p>
            <a:r>
              <a:rPr lang="pt-BR" sz="1600" dirty="0">
                <a:solidFill>
                  <a:srgbClr val="FFFFFF"/>
                </a:solidFill>
                <a:latin typeface="Fredoka" pitchFamily="2" charset="-79"/>
                <a:cs typeface="Fredoka" pitchFamily="2" charset="-79"/>
              </a:rPr>
              <a:t>EC2</a:t>
            </a:r>
            <a:endParaRPr lang="pt-BR" sz="1600" dirty="0">
              <a:solidFill>
                <a:srgbClr val="FFFFFF"/>
              </a:solidFill>
            </a:endParaRPr>
          </a:p>
        </p:txBody>
      </p:sp>
      <p:sp>
        <p:nvSpPr>
          <p:cNvPr id="38" name="CaixaDeTexto 37">
            <a:extLst>
              <a:ext uri="{FF2B5EF4-FFF2-40B4-BE49-F238E27FC236}">
                <a16:creationId xmlns:a16="http://schemas.microsoft.com/office/drawing/2014/main" id="{3C20FD13-FC64-73AA-6378-66AF1E6CCC13}"/>
              </a:ext>
            </a:extLst>
          </p:cNvPr>
          <p:cNvSpPr txBox="1"/>
          <p:nvPr/>
        </p:nvSpPr>
        <p:spPr>
          <a:xfrm>
            <a:off x="6861201" y="6277375"/>
            <a:ext cx="666802" cy="338554"/>
          </a:xfrm>
          <a:prstGeom prst="rect">
            <a:avLst/>
          </a:prstGeom>
          <a:noFill/>
        </p:spPr>
        <p:txBody>
          <a:bodyPr wrap="square">
            <a:spAutoFit/>
          </a:bodyPr>
          <a:lstStyle/>
          <a:p>
            <a:r>
              <a:rPr lang="pt-BR" sz="1600" dirty="0">
                <a:solidFill>
                  <a:srgbClr val="FFFFFF"/>
                </a:solidFill>
                <a:latin typeface="Fredoka" pitchFamily="2" charset="-79"/>
                <a:cs typeface="Fredoka" pitchFamily="2" charset="-79"/>
              </a:rPr>
              <a:t>EBS</a:t>
            </a:r>
            <a:endParaRPr lang="pt-BR" sz="1600" dirty="0">
              <a:solidFill>
                <a:srgbClr val="FFFFFF"/>
              </a:solidFill>
            </a:endParaRPr>
          </a:p>
        </p:txBody>
      </p:sp>
      <p:sp>
        <p:nvSpPr>
          <p:cNvPr id="39" name="CaixaDeTexto 38">
            <a:extLst>
              <a:ext uri="{FF2B5EF4-FFF2-40B4-BE49-F238E27FC236}">
                <a16:creationId xmlns:a16="http://schemas.microsoft.com/office/drawing/2014/main" id="{E95B5984-5681-378E-1930-FA668E58E4B7}"/>
              </a:ext>
            </a:extLst>
          </p:cNvPr>
          <p:cNvSpPr txBox="1"/>
          <p:nvPr/>
        </p:nvSpPr>
        <p:spPr>
          <a:xfrm>
            <a:off x="7985323" y="6277375"/>
            <a:ext cx="666802" cy="338554"/>
          </a:xfrm>
          <a:prstGeom prst="rect">
            <a:avLst/>
          </a:prstGeom>
          <a:noFill/>
        </p:spPr>
        <p:txBody>
          <a:bodyPr wrap="square">
            <a:spAutoFit/>
          </a:bodyPr>
          <a:lstStyle/>
          <a:p>
            <a:r>
              <a:rPr lang="pt-BR" sz="1600" dirty="0">
                <a:solidFill>
                  <a:srgbClr val="FFFFFF"/>
                </a:solidFill>
                <a:latin typeface="Fredoka" pitchFamily="2" charset="-79"/>
                <a:cs typeface="Fredoka" pitchFamily="2" charset="-79"/>
              </a:rPr>
              <a:t>EFS</a:t>
            </a:r>
            <a:endParaRPr lang="pt-BR" sz="1600" dirty="0">
              <a:solidFill>
                <a:srgbClr val="FFFFFF"/>
              </a:solidFill>
            </a:endParaRPr>
          </a:p>
        </p:txBody>
      </p:sp>
      <p:sp>
        <p:nvSpPr>
          <p:cNvPr id="40" name="CaixaDeTexto 39">
            <a:extLst>
              <a:ext uri="{FF2B5EF4-FFF2-40B4-BE49-F238E27FC236}">
                <a16:creationId xmlns:a16="http://schemas.microsoft.com/office/drawing/2014/main" id="{7D4869EB-357F-7722-F158-81B01DAE1CD3}"/>
              </a:ext>
            </a:extLst>
          </p:cNvPr>
          <p:cNvSpPr txBox="1"/>
          <p:nvPr/>
        </p:nvSpPr>
        <p:spPr>
          <a:xfrm>
            <a:off x="9114490" y="6278784"/>
            <a:ext cx="496415" cy="338554"/>
          </a:xfrm>
          <a:prstGeom prst="rect">
            <a:avLst/>
          </a:prstGeom>
          <a:noFill/>
        </p:spPr>
        <p:txBody>
          <a:bodyPr wrap="square">
            <a:spAutoFit/>
          </a:bodyPr>
          <a:lstStyle/>
          <a:p>
            <a:r>
              <a:rPr lang="pt-BR" sz="1600" dirty="0">
                <a:solidFill>
                  <a:srgbClr val="FFFFFF"/>
                </a:solidFill>
                <a:latin typeface="Fredoka" pitchFamily="2" charset="-79"/>
                <a:cs typeface="Fredoka" pitchFamily="2" charset="-79"/>
              </a:rPr>
              <a:t>S3</a:t>
            </a:r>
            <a:endParaRPr lang="pt-BR" sz="1600" dirty="0">
              <a:solidFill>
                <a:srgbClr val="FFFFFF"/>
              </a:solidFill>
            </a:endParaRPr>
          </a:p>
        </p:txBody>
      </p:sp>
      <p:sp>
        <p:nvSpPr>
          <p:cNvPr id="41" name="CaixaDeTexto 40">
            <a:extLst>
              <a:ext uri="{FF2B5EF4-FFF2-40B4-BE49-F238E27FC236}">
                <a16:creationId xmlns:a16="http://schemas.microsoft.com/office/drawing/2014/main" id="{FB6B9380-BAD5-FEE2-EEB4-C83DDDD34ECA}"/>
              </a:ext>
            </a:extLst>
          </p:cNvPr>
          <p:cNvSpPr txBox="1"/>
          <p:nvPr/>
        </p:nvSpPr>
        <p:spPr>
          <a:xfrm>
            <a:off x="10115848" y="6270797"/>
            <a:ext cx="598503" cy="338554"/>
          </a:xfrm>
          <a:prstGeom prst="rect">
            <a:avLst/>
          </a:prstGeom>
          <a:noFill/>
        </p:spPr>
        <p:txBody>
          <a:bodyPr wrap="square">
            <a:spAutoFit/>
          </a:bodyPr>
          <a:lstStyle/>
          <a:p>
            <a:r>
              <a:rPr lang="pt-BR" sz="1600" dirty="0">
                <a:solidFill>
                  <a:srgbClr val="FFFFFF"/>
                </a:solidFill>
                <a:latin typeface="Fredoka" pitchFamily="2" charset="-79"/>
                <a:cs typeface="Fredoka" pitchFamily="2" charset="-79"/>
              </a:rPr>
              <a:t>RDS</a:t>
            </a:r>
            <a:endParaRPr lang="pt-BR" sz="1600" dirty="0">
              <a:solidFill>
                <a:srgbClr val="FFFFFF"/>
              </a:solidFill>
            </a:endParaRPr>
          </a:p>
        </p:txBody>
      </p:sp>
      <p:sp>
        <p:nvSpPr>
          <p:cNvPr id="47" name="Retângulo Arredondado 46">
            <a:extLst>
              <a:ext uri="{FF2B5EF4-FFF2-40B4-BE49-F238E27FC236}">
                <a16:creationId xmlns:a16="http://schemas.microsoft.com/office/drawing/2014/main" id="{24011076-9B85-204B-3E7F-1C62B19C8231}"/>
              </a:ext>
            </a:extLst>
          </p:cNvPr>
          <p:cNvSpPr/>
          <p:nvPr/>
        </p:nvSpPr>
        <p:spPr>
          <a:xfrm>
            <a:off x="5462337" y="5546897"/>
            <a:ext cx="1258974" cy="231697"/>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CaixaDeTexto 44">
            <a:extLst>
              <a:ext uri="{FF2B5EF4-FFF2-40B4-BE49-F238E27FC236}">
                <a16:creationId xmlns:a16="http://schemas.microsoft.com/office/drawing/2014/main" id="{7015CD72-971A-7EAD-6389-A4B93500338E}"/>
              </a:ext>
            </a:extLst>
          </p:cNvPr>
          <p:cNvSpPr txBox="1"/>
          <p:nvPr/>
        </p:nvSpPr>
        <p:spPr>
          <a:xfrm>
            <a:off x="5446298" y="5495876"/>
            <a:ext cx="1391541" cy="276999"/>
          </a:xfrm>
          <a:prstGeom prst="rect">
            <a:avLst/>
          </a:prstGeom>
          <a:noFill/>
        </p:spPr>
        <p:txBody>
          <a:bodyPr wrap="square">
            <a:spAutoFit/>
          </a:bodyPr>
          <a:lstStyle/>
          <a:p>
            <a:r>
              <a:rPr lang="pt-BR" sz="1200" dirty="0">
                <a:solidFill>
                  <a:schemeClr val="accent6"/>
                </a:solidFill>
                <a:latin typeface="Fredoka" pitchFamily="2" charset="-79"/>
                <a:cs typeface="Fredoka" pitchFamily="2" charset="-79"/>
              </a:rPr>
              <a:t>Armazenamento</a:t>
            </a:r>
            <a:endParaRPr lang="pt-BR" sz="1400" dirty="0">
              <a:solidFill>
                <a:schemeClr val="accent6"/>
              </a:solidFill>
            </a:endParaRPr>
          </a:p>
        </p:txBody>
      </p:sp>
      <p:sp>
        <p:nvSpPr>
          <p:cNvPr id="49" name="Retângulo Arredondado 48">
            <a:extLst>
              <a:ext uri="{FF2B5EF4-FFF2-40B4-BE49-F238E27FC236}">
                <a16:creationId xmlns:a16="http://schemas.microsoft.com/office/drawing/2014/main" id="{66E1284B-7BD6-0537-3122-6BBE608807E6}"/>
              </a:ext>
            </a:extLst>
          </p:cNvPr>
          <p:cNvSpPr/>
          <p:nvPr/>
        </p:nvSpPr>
        <p:spPr>
          <a:xfrm>
            <a:off x="5496400" y="4418600"/>
            <a:ext cx="1258974" cy="231697"/>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CaixaDeTexto 43">
            <a:extLst>
              <a:ext uri="{FF2B5EF4-FFF2-40B4-BE49-F238E27FC236}">
                <a16:creationId xmlns:a16="http://schemas.microsoft.com/office/drawing/2014/main" id="{F48DCF20-E0A2-29CF-F0C4-4506F212F6E1}"/>
              </a:ext>
            </a:extLst>
          </p:cNvPr>
          <p:cNvSpPr txBox="1"/>
          <p:nvPr/>
        </p:nvSpPr>
        <p:spPr>
          <a:xfrm>
            <a:off x="5582591" y="4375367"/>
            <a:ext cx="1086593" cy="276999"/>
          </a:xfrm>
          <a:prstGeom prst="rect">
            <a:avLst/>
          </a:prstGeom>
          <a:noFill/>
        </p:spPr>
        <p:txBody>
          <a:bodyPr wrap="square">
            <a:spAutoFit/>
          </a:bodyPr>
          <a:lstStyle/>
          <a:p>
            <a:r>
              <a:rPr lang="pt-BR" sz="1200" dirty="0">
                <a:solidFill>
                  <a:schemeClr val="accent2"/>
                </a:solidFill>
                <a:latin typeface="Fredoka" pitchFamily="2" charset="-79"/>
                <a:cs typeface="Fredoka" pitchFamily="2" charset="-79"/>
              </a:rPr>
              <a:t>Computação</a:t>
            </a:r>
            <a:endParaRPr lang="pt-BR" sz="1400" dirty="0">
              <a:solidFill>
                <a:schemeClr val="accent2"/>
              </a:solidFill>
            </a:endParaRPr>
          </a:p>
        </p:txBody>
      </p:sp>
      <p:sp>
        <p:nvSpPr>
          <p:cNvPr id="50" name="Retângulo Arredondado 49">
            <a:extLst>
              <a:ext uri="{FF2B5EF4-FFF2-40B4-BE49-F238E27FC236}">
                <a16:creationId xmlns:a16="http://schemas.microsoft.com/office/drawing/2014/main" id="{20282E26-F8A1-3381-F71A-2C72CBD53909}"/>
              </a:ext>
            </a:extLst>
          </p:cNvPr>
          <p:cNvSpPr/>
          <p:nvPr/>
        </p:nvSpPr>
        <p:spPr>
          <a:xfrm>
            <a:off x="5533125" y="2886763"/>
            <a:ext cx="1258974" cy="231697"/>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CaixaDeTexto 41">
            <a:extLst>
              <a:ext uri="{FF2B5EF4-FFF2-40B4-BE49-F238E27FC236}">
                <a16:creationId xmlns:a16="http://schemas.microsoft.com/office/drawing/2014/main" id="{4D38CD5A-8A42-83A4-DBB8-ADB2D0CD6178}"/>
              </a:ext>
            </a:extLst>
          </p:cNvPr>
          <p:cNvSpPr txBox="1"/>
          <p:nvPr/>
        </p:nvSpPr>
        <p:spPr>
          <a:xfrm>
            <a:off x="5802526" y="2872524"/>
            <a:ext cx="847632" cy="276999"/>
          </a:xfrm>
          <a:prstGeom prst="rect">
            <a:avLst/>
          </a:prstGeom>
          <a:noFill/>
        </p:spPr>
        <p:txBody>
          <a:bodyPr wrap="square">
            <a:spAutoFit/>
          </a:bodyPr>
          <a:lstStyle/>
          <a:p>
            <a:r>
              <a:rPr lang="pt-BR" sz="1200" dirty="0">
                <a:solidFill>
                  <a:srgbClr val="A377FB"/>
                </a:solidFill>
                <a:latin typeface="Fredoka" pitchFamily="2" charset="-79"/>
                <a:cs typeface="Fredoka" pitchFamily="2" charset="-79"/>
              </a:rPr>
              <a:t>Redes</a:t>
            </a:r>
            <a:endParaRPr lang="pt-BR" sz="1400" dirty="0">
              <a:solidFill>
                <a:srgbClr val="A377FB"/>
              </a:solidFill>
            </a:endParaRPr>
          </a:p>
        </p:txBody>
      </p:sp>
      <p:sp>
        <p:nvSpPr>
          <p:cNvPr id="51" name="Retângulo Arredondado 50">
            <a:extLst>
              <a:ext uri="{FF2B5EF4-FFF2-40B4-BE49-F238E27FC236}">
                <a16:creationId xmlns:a16="http://schemas.microsoft.com/office/drawing/2014/main" id="{D3ADB593-0FB3-A9C3-8249-B9B9E61F78D1}"/>
              </a:ext>
            </a:extLst>
          </p:cNvPr>
          <p:cNvSpPr/>
          <p:nvPr/>
        </p:nvSpPr>
        <p:spPr>
          <a:xfrm>
            <a:off x="5431194" y="1371940"/>
            <a:ext cx="1258974" cy="231697"/>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B15CFB76-6C90-8656-CA92-823E879C9E55}"/>
              </a:ext>
            </a:extLst>
          </p:cNvPr>
          <p:cNvSpPr txBox="1"/>
          <p:nvPr/>
        </p:nvSpPr>
        <p:spPr>
          <a:xfrm>
            <a:off x="5638851" y="1345094"/>
            <a:ext cx="921577" cy="276999"/>
          </a:xfrm>
          <a:prstGeom prst="rect">
            <a:avLst/>
          </a:prstGeom>
          <a:noFill/>
        </p:spPr>
        <p:txBody>
          <a:bodyPr wrap="square">
            <a:spAutoFit/>
          </a:bodyPr>
          <a:lstStyle/>
          <a:p>
            <a:r>
              <a:rPr lang="pt-BR" sz="1200" dirty="0">
                <a:solidFill>
                  <a:srgbClr val="FF0000"/>
                </a:solidFill>
                <a:latin typeface="Fredoka" pitchFamily="2" charset="-79"/>
                <a:cs typeface="Fredoka" pitchFamily="2" charset="-79"/>
              </a:rPr>
              <a:t>Segurança</a:t>
            </a:r>
            <a:endParaRPr lang="pt-BR" sz="1600" dirty="0">
              <a:solidFill>
                <a:srgbClr val="FF0000"/>
              </a:solidFill>
            </a:endParaRPr>
          </a:p>
        </p:txBody>
      </p:sp>
      <p:sp>
        <p:nvSpPr>
          <p:cNvPr id="52" name="Retângulo Arredondado 51">
            <a:extLst>
              <a:ext uri="{FF2B5EF4-FFF2-40B4-BE49-F238E27FC236}">
                <a16:creationId xmlns:a16="http://schemas.microsoft.com/office/drawing/2014/main" id="{55C9EA2F-B9AB-BEAB-8F8D-EB9C00901F7D}"/>
              </a:ext>
            </a:extLst>
          </p:cNvPr>
          <p:cNvSpPr/>
          <p:nvPr/>
        </p:nvSpPr>
        <p:spPr>
          <a:xfrm>
            <a:off x="5350946" y="6290147"/>
            <a:ext cx="1258974" cy="231697"/>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EE056599-D5DA-139E-6F54-3F5AF0A69070}"/>
              </a:ext>
            </a:extLst>
          </p:cNvPr>
          <p:cNvSpPr txBox="1"/>
          <p:nvPr/>
        </p:nvSpPr>
        <p:spPr>
          <a:xfrm>
            <a:off x="5447039" y="6254777"/>
            <a:ext cx="1391541" cy="276999"/>
          </a:xfrm>
          <a:prstGeom prst="rect">
            <a:avLst/>
          </a:prstGeom>
          <a:noFill/>
        </p:spPr>
        <p:txBody>
          <a:bodyPr wrap="square">
            <a:spAutoFit/>
          </a:bodyPr>
          <a:lstStyle/>
          <a:p>
            <a:r>
              <a:rPr lang="pt-BR" sz="1200" dirty="0">
                <a:solidFill>
                  <a:schemeClr val="accent5"/>
                </a:solidFill>
                <a:latin typeface="Fredoka" pitchFamily="2" charset="-79"/>
                <a:cs typeface="Fredoka" pitchFamily="2" charset="-79"/>
              </a:rPr>
              <a:t>Banco de dados</a:t>
            </a:r>
            <a:endParaRPr lang="pt-BR" sz="1400" dirty="0">
              <a:solidFill>
                <a:schemeClr val="accent5"/>
              </a:solidFill>
            </a:endParaRPr>
          </a:p>
        </p:txBody>
      </p:sp>
    </p:spTree>
    <p:extLst>
      <p:ext uri="{BB962C8B-B14F-4D97-AF65-F5344CB8AC3E}">
        <p14:creationId xmlns:p14="http://schemas.microsoft.com/office/powerpoint/2010/main" val="3992692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810819B7-0EE8-B471-97AC-667D6D8A5609}"/>
              </a:ext>
            </a:extLst>
          </p:cNvPr>
          <p:cNvSpPr txBox="1"/>
          <p:nvPr/>
        </p:nvSpPr>
        <p:spPr>
          <a:xfrm>
            <a:off x="1326381" y="261602"/>
            <a:ext cx="8792309" cy="584775"/>
          </a:xfrm>
          <a:prstGeom prst="rect">
            <a:avLst/>
          </a:prstGeom>
          <a:noFill/>
        </p:spPr>
        <p:txBody>
          <a:bodyPr wrap="square" rtlCol="0">
            <a:spAutoFit/>
          </a:bodyPr>
          <a:lstStyle/>
          <a:p>
            <a:r>
              <a:rPr lang="pt-BR" sz="3200" dirty="0">
                <a:solidFill>
                  <a:schemeClr val="accent4"/>
                </a:solidFill>
                <a:latin typeface="Fredoka" pitchFamily="2" charset="-79"/>
                <a:cs typeface="Fredoka" pitchFamily="2" charset="-79"/>
              </a:rPr>
              <a:t>POR QUE OS CLIENTES MIGRAM PARA AWS?</a:t>
            </a:r>
          </a:p>
        </p:txBody>
      </p:sp>
      <p:sp>
        <p:nvSpPr>
          <p:cNvPr id="5" name="CaixaDeTexto 4">
            <a:extLst>
              <a:ext uri="{FF2B5EF4-FFF2-40B4-BE49-F238E27FC236}">
                <a16:creationId xmlns:a16="http://schemas.microsoft.com/office/drawing/2014/main" id="{62312EED-E345-E3FF-3EAE-0B9D4D79F3D1}"/>
              </a:ext>
            </a:extLst>
          </p:cNvPr>
          <p:cNvSpPr txBox="1"/>
          <p:nvPr/>
        </p:nvSpPr>
        <p:spPr>
          <a:xfrm>
            <a:off x="462149" y="2399508"/>
            <a:ext cx="2884833" cy="646331"/>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Acelerar o tempo de lançamento no mercado</a:t>
            </a:r>
            <a:endParaRPr lang="pt-BR" dirty="0"/>
          </a:p>
        </p:txBody>
      </p:sp>
      <p:sp>
        <p:nvSpPr>
          <p:cNvPr id="6" name="CaixaDeTexto 5">
            <a:extLst>
              <a:ext uri="{FF2B5EF4-FFF2-40B4-BE49-F238E27FC236}">
                <a16:creationId xmlns:a16="http://schemas.microsoft.com/office/drawing/2014/main" id="{D507785F-0D3A-B0DE-632D-72F10F27D4A6}"/>
              </a:ext>
            </a:extLst>
          </p:cNvPr>
          <p:cNvSpPr txBox="1"/>
          <p:nvPr/>
        </p:nvSpPr>
        <p:spPr>
          <a:xfrm>
            <a:off x="462148" y="3675029"/>
            <a:ext cx="2884833"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Aumentar a inovação</a:t>
            </a:r>
            <a:endParaRPr lang="pt-BR" dirty="0"/>
          </a:p>
        </p:txBody>
      </p:sp>
      <p:sp>
        <p:nvSpPr>
          <p:cNvPr id="7" name="CaixaDeTexto 6">
            <a:extLst>
              <a:ext uri="{FF2B5EF4-FFF2-40B4-BE49-F238E27FC236}">
                <a16:creationId xmlns:a16="http://schemas.microsoft.com/office/drawing/2014/main" id="{4E9274CF-732B-05A4-CA9C-4CAAC284D49D}"/>
              </a:ext>
            </a:extLst>
          </p:cNvPr>
          <p:cNvSpPr txBox="1"/>
          <p:nvPr/>
        </p:nvSpPr>
        <p:spPr>
          <a:xfrm>
            <a:off x="462148" y="5047909"/>
            <a:ext cx="3143252"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Ampliar a escala facilmente</a:t>
            </a:r>
            <a:endParaRPr lang="pt-BR" dirty="0"/>
          </a:p>
        </p:txBody>
      </p:sp>
      <p:sp>
        <p:nvSpPr>
          <p:cNvPr id="8" name="CaixaDeTexto 7">
            <a:extLst>
              <a:ext uri="{FF2B5EF4-FFF2-40B4-BE49-F238E27FC236}">
                <a16:creationId xmlns:a16="http://schemas.microsoft.com/office/drawing/2014/main" id="{5737A6CD-9781-B4D7-0C68-D5B0A2BBCA73}"/>
              </a:ext>
            </a:extLst>
          </p:cNvPr>
          <p:cNvSpPr txBox="1"/>
          <p:nvPr/>
        </p:nvSpPr>
        <p:spPr>
          <a:xfrm>
            <a:off x="7965385" y="2399508"/>
            <a:ext cx="2884833"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Otimizar custos</a:t>
            </a:r>
            <a:endParaRPr lang="pt-BR" dirty="0"/>
          </a:p>
        </p:txBody>
      </p:sp>
      <p:sp>
        <p:nvSpPr>
          <p:cNvPr id="9" name="CaixaDeTexto 8">
            <a:extLst>
              <a:ext uri="{FF2B5EF4-FFF2-40B4-BE49-F238E27FC236}">
                <a16:creationId xmlns:a16="http://schemas.microsoft.com/office/drawing/2014/main" id="{400BD12C-92EC-6449-D189-FDC088E8CE1C}"/>
              </a:ext>
            </a:extLst>
          </p:cNvPr>
          <p:cNvSpPr txBox="1"/>
          <p:nvPr/>
        </p:nvSpPr>
        <p:spPr>
          <a:xfrm>
            <a:off x="7965385" y="3490363"/>
            <a:ext cx="3434798" cy="646331"/>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Minimizar vulnerabilidades de segurança </a:t>
            </a:r>
            <a:endParaRPr lang="pt-BR" dirty="0"/>
          </a:p>
        </p:txBody>
      </p:sp>
      <p:sp>
        <p:nvSpPr>
          <p:cNvPr id="10" name="CaixaDeTexto 9">
            <a:extLst>
              <a:ext uri="{FF2B5EF4-FFF2-40B4-BE49-F238E27FC236}">
                <a16:creationId xmlns:a16="http://schemas.microsoft.com/office/drawing/2014/main" id="{D4B60E78-DD66-6E50-B705-858CC1885DF9}"/>
              </a:ext>
            </a:extLst>
          </p:cNvPr>
          <p:cNvSpPr txBox="1"/>
          <p:nvPr/>
        </p:nvSpPr>
        <p:spPr>
          <a:xfrm>
            <a:off x="7965385" y="4396552"/>
            <a:ext cx="3434798" cy="646331"/>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Reduzir a complexidade d</a:t>
            </a:r>
            <a:r>
              <a:rPr lang="pt-BR" dirty="0">
                <a:solidFill>
                  <a:srgbClr val="FFFFFF"/>
                </a:solidFill>
                <a:latin typeface="Fredoka" pitchFamily="2" charset="-79"/>
                <a:cs typeface="Fredoka" pitchFamily="2" charset="-79"/>
              </a:rPr>
              <a:t>e gerenciamento</a:t>
            </a:r>
            <a:r>
              <a:rPr lang="pt-BR" sz="1800" dirty="0">
                <a:solidFill>
                  <a:srgbClr val="FFFFFF"/>
                </a:solidFill>
                <a:latin typeface="Fredoka" pitchFamily="2" charset="-79"/>
                <a:cs typeface="Fredoka" pitchFamily="2" charset="-79"/>
              </a:rPr>
              <a:t> </a:t>
            </a:r>
            <a:endParaRPr lang="pt-BR" dirty="0"/>
          </a:p>
        </p:txBody>
      </p:sp>
      <p:sp>
        <p:nvSpPr>
          <p:cNvPr id="12" name="CaixaDeTexto 11">
            <a:extLst>
              <a:ext uri="{FF2B5EF4-FFF2-40B4-BE49-F238E27FC236}">
                <a16:creationId xmlns:a16="http://schemas.microsoft.com/office/drawing/2014/main" id="{9DC1BC4A-DE36-4768-0FE8-3E4DAD4F8993}"/>
              </a:ext>
            </a:extLst>
          </p:cNvPr>
          <p:cNvSpPr txBox="1"/>
          <p:nvPr/>
        </p:nvSpPr>
        <p:spPr>
          <a:xfrm>
            <a:off x="3765711" y="1455223"/>
            <a:ext cx="1162464"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Agilidade </a:t>
            </a:r>
            <a:endParaRPr lang="pt-BR" dirty="0"/>
          </a:p>
        </p:txBody>
      </p:sp>
      <p:sp>
        <p:nvSpPr>
          <p:cNvPr id="13" name="CaixaDeTexto 12">
            <a:extLst>
              <a:ext uri="{FF2B5EF4-FFF2-40B4-BE49-F238E27FC236}">
                <a16:creationId xmlns:a16="http://schemas.microsoft.com/office/drawing/2014/main" id="{F801D9B9-3799-55CB-2EF1-910CE6241504}"/>
              </a:ext>
            </a:extLst>
          </p:cNvPr>
          <p:cNvSpPr txBox="1"/>
          <p:nvPr/>
        </p:nvSpPr>
        <p:spPr>
          <a:xfrm>
            <a:off x="6301448" y="5417241"/>
            <a:ext cx="1719470" cy="646331"/>
          </a:xfrm>
          <a:prstGeom prst="rect">
            <a:avLst/>
          </a:prstGeom>
          <a:noFill/>
        </p:spPr>
        <p:txBody>
          <a:bodyPr wrap="square">
            <a:spAutoFit/>
          </a:bodyPr>
          <a:lstStyle/>
          <a:p>
            <a:pPr algn="ctr"/>
            <a:r>
              <a:rPr lang="pt-BR" dirty="0">
                <a:solidFill>
                  <a:srgbClr val="FFFFFF"/>
                </a:solidFill>
                <a:latin typeface="Fredoka" pitchFamily="2" charset="-79"/>
                <a:cs typeface="Fredoka" pitchFamily="2" charset="-79"/>
              </a:rPr>
              <a:t>Complexidade e risco </a:t>
            </a:r>
            <a:endParaRPr lang="pt-BR" dirty="0"/>
          </a:p>
        </p:txBody>
      </p:sp>
      <p:pic>
        <p:nvPicPr>
          <p:cNvPr id="8194" name="Picture 2" descr="Inovação - ícones de tecnologia grátis">
            <a:extLst>
              <a:ext uri="{FF2B5EF4-FFF2-40B4-BE49-F238E27FC236}">
                <a16:creationId xmlns:a16="http://schemas.microsoft.com/office/drawing/2014/main" id="{65DBEA4E-4E01-07D4-D2F1-10A3D912E3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6443" y="3370174"/>
            <a:ext cx="904461" cy="90446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peed - Free transport icons">
            <a:extLst>
              <a:ext uri="{FF2B5EF4-FFF2-40B4-BE49-F238E27FC236}">
                <a16:creationId xmlns:a16="http://schemas.microsoft.com/office/drawing/2014/main" id="{02B4AEFF-2AC9-9F97-DD80-6143993A4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6254" y="2250339"/>
            <a:ext cx="704833" cy="70483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Enlarge icons for free download | Freepik">
            <a:extLst>
              <a:ext uri="{FF2B5EF4-FFF2-40B4-BE49-F238E27FC236}">
                <a16:creationId xmlns:a16="http://schemas.microsoft.com/office/drawing/2014/main" id="{2F4C48EB-7DC4-6228-148E-2FE1B2E314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8689" y="4689637"/>
            <a:ext cx="779965" cy="779965"/>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Conversion rate optimizer - Free marketing icons">
            <a:extLst>
              <a:ext uri="{FF2B5EF4-FFF2-40B4-BE49-F238E27FC236}">
                <a16:creationId xmlns:a16="http://schemas.microsoft.com/office/drawing/2014/main" id="{F42B8BE9-5243-741B-D28A-000DF771D4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9175" y="2095955"/>
            <a:ext cx="983895" cy="983895"/>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Protection - Free security icons">
            <a:extLst>
              <a:ext uri="{FF2B5EF4-FFF2-40B4-BE49-F238E27FC236}">
                <a16:creationId xmlns:a16="http://schemas.microsoft.com/office/drawing/2014/main" id="{7AFEEA20-ECA8-BD60-839E-B21AA207CA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7277" y="3331787"/>
            <a:ext cx="904461" cy="904461"/>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DF182C3C-A4DB-9CFA-F93D-29E2002EECBD}"/>
              </a:ext>
            </a:extLst>
          </p:cNvPr>
          <p:cNvPicPr>
            <a:picLocks noChangeAspect="1"/>
          </p:cNvPicPr>
          <p:nvPr/>
        </p:nvPicPr>
        <p:blipFill>
          <a:blip r:embed="rId7"/>
          <a:srcRect/>
          <a:stretch/>
        </p:blipFill>
        <p:spPr>
          <a:xfrm>
            <a:off x="6814702" y="4442966"/>
            <a:ext cx="789609" cy="789609"/>
          </a:xfrm>
          <a:prstGeom prst="rect">
            <a:avLst/>
          </a:prstGeom>
        </p:spPr>
      </p:pic>
      <p:sp>
        <p:nvSpPr>
          <p:cNvPr id="16" name="Seta para Cima 15">
            <a:extLst>
              <a:ext uri="{FF2B5EF4-FFF2-40B4-BE49-F238E27FC236}">
                <a16:creationId xmlns:a16="http://schemas.microsoft.com/office/drawing/2014/main" id="{6F688C68-6E37-D4F7-186B-FE50CE368641}"/>
              </a:ext>
            </a:extLst>
          </p:cNvPr>
          <p:cNvSpPr/>
          <p:nvPr/>
        </p:nvSpPr>
        <p:spPr>
          <a:xfrm flipV="1">
            <a:off x="5763644" y="1061828"/>
            <a:ext cx="2765421" cy="5595731"/>
          </a:xfrm>
          <a:prstGeom prst="upArrow">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para Cima 16">
            <a:extLst>
              <a:ext uri="{FF2B5EF4-FFF2-40B4-BE49-F238E27FC236}">
                <a16:creationId xmlns:a16="http://schemas.microsoft.com/office/drawing/2014/main" id="{19049324-BE5D-9744-B98C-096ED4885669}"/>
              </a:ext>
            </a:extLst>
          </p:cNvPr>
          <p:cNvSpPr/>
          <p:nvPr/>
        </p:nvSpPr>
        <p:spPr>
          <a:xfrm>
            <a:off x="2977010" y="877163"/>
            <a:ext cx="2765422" cy="5595731"/>
          </a:xfrm>
          <a:prstGeom prst="upArrow">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66651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D4E02C57-6225-7363-529C-7B99D3CCA133}"/>
              </a:ext>
            </a:extLst>
          </p:cNvPr>
          <p:cNvSpPr txBox="1"/>
          <p:nvPr/>
        </p:nvSpPr>
        <p:spPr>
          <a:xfrm>
            <a:off x="2041998" y="1536174"/>
            <a:ext cx="9232983" cy="3785652"/>
          </a:xfrm>
          <a:prstGeom prst="rect">
            <a:avLst/>
          </a:prstGeom>
          <a:noFill/>
        </p:spPr>
        <p:txBody>
          <a:bodyPr wrap="square">
            <a:spAutoFit/>
          </a:bodyPr>
          <a:lstStyle/>
          <a:p>
            <a:pPr algn="l"/>
            <a:r>
              <a:rPr lang="pt-BR" sz="2000" u="sng" dirty="0">
                <a:solidFill>
                  <a:schemeClr val="accent6"/>
                </a:solidFill>
                <a:latin typeface="Fredoka" pitchFamily="2" charset="-79"/>
                <a:cs typeface="Fredoka" pitchFamily="2" charset="-79"/>
              </a:rPr>
              <a:t>Flexibilidade:</a:t>
            </a:r>
            <a:r>
              <a:rPr lang="pt-BR" sz="2000" dirty="0">
                <a:solidFill>
                  <a:schemeClr val="accent6"/>
                </a:solidFill>
                <a:latin typeface="Fredoka" pitchFamily="2" charset="-79"/>
                <a:cs typeface="Fredoka" pitchFamily="2" charset="-79"/>
              </a:rPr>
              <a:t> </a:t>
            </a:r>
            <a:r>
              <a:rPr lang="pt-BR" sz="2000" dirty="0">
                <a:solidFill>
                  <a:srgbClr val="FFFFFF"/>
                </a:solidFill>
                <a:latin typeface="Fredoka" pitchFamily="2" charset="-79"/>
                <a:cs typeface="Fredoka" pitchFamily="2" charset="-79"/>
              </a:rPr>
              <a:t>altere os tipos de recursos quando necessário</a:t>
            </a:r>
          </a:p>
          <a:p>
            <a:pPr algn="l"/>
            <a:endParaRPr lang="pt-BR" sz="2000" dirty="0">
              <a:solidFill>
                <a:srgbClr val="FFFFFF"/>
              </a:solidFill>
              <a:latin typeface="Fredoka" pitchFamily="2" charset="-79"/>
              <a:cs typeface="Fredoka" pitchFamily="2" charset="-79"/>
            </a:endParaRPr>
          </a:p>
          <a:p>
            <a:pPr algn="l"/>
            <a:r>
              <a:rPr lang="pt-BR" sz="2000" u="sng" dirty="0">
                <a:solidFill>
                  <a:schemeClr val="accent6"/>
                </a:solidFill>
                <a:latin typeface="Fredoka" pitchFamily="2" charset="-79"/>
                <a:cs typeface="Fredoka" pitchFamily="2" charset="-79"/>
              </a:rPr>
              <a:t>Custo-benefício:</a:t>
            </a:r>
            <a:r>
              <a:rPr lang="pt-BR" sz="2000" dirty="0">
                <a:solidFill>
                  <a:schemeClr val="accent6"/>
                </a:solidFill>
                <a:latin typeface="Fredoka" pitchFamily="2" charset="-79"/>
                <a:cs typeface="Fredoka" pitchFamily="2" charset="-79"/>
              </a:rPr>
              <a:t> </a:t>
            </a:r>
            <a:r>
              <a:rPr lang="pt-BR" sz="2000" dirty="0">
                <a:solidFill>
                  <a:srgbClr val="FFFFFF"/>
                </a:solidFill>
                <a:latin typeface="Fredoka" pitchFamily="2" charset="-79"/>
                <a:cs typeface="Fredoka" pitchFamily="2" charset="-79"/>
              </a:rPr>
              <a:t>pague conforme usar, pelo que usar</a:t>
            </a:r>
          </a:p>
          <a:p>
            <a:pPr algn="l"/>
            <a:endParaRPr lang="pt-BR" sz="2000" dirty="0">
              <a:latin typeface="Fredoka" pitchFamily="2" charset="-79"/>
              <a:cs typeface="Fredoka" pitchFamily="2" charset="-79"/>
            </a:endParaRPr>
          </a:p>
          <a:p>
            <a:pPr algn="l"/>
            <a:r>
              <a:rPr lang="pt-BR" sz="2000" u="sng" dirty="0">
                <a:solidFill>
                  <a:schemeClr val="accent6"/>
                </a:solidFill>
                <a:latin typeface="Fredoka" pitchFamily="2" charset="-79"/>
                <a:cs typeface="Fredoka" pitchFamily="2" charset="-79"/>
              </a:rPr>
              <a:t>Escalabilidade:</a:t>
            </a:r>
            <a:r>
              <a:rPr lang="pt-BR" sz="2000" dirty="0">
                <a:solidFill>
                  <a:schemeClr val="accent6"/>
                </a:solidFill>
                <a:latin typeface="Fredoka" pitchFamily="2" charset="-79"/>
                <a:cs typeface="Fredoka" pitchFamily="2" charset="-79"/>
              </a:rPr>
              <a:t> </a:t>
            </a:r>
            <a:r>
              <a:rPr lang="pt-BR" sz="2000" dirty="0">
                <a:solidFill>
                  <a:srgbClr val="FFFFFF"/>
                </a:solidFill>
                <a:latin typeface="Fredoka" pitchFamily="2" charset="-79"/>
                <a:cs typeface="Fredoka" pitchFamily="2" charset="-79"/>
              </a:rPr>
              <a:t>acomoda cargas maiores tornando o hardware mais forte ou</a:t>
            </a:r>
          </a:p>
          <a:p>
            <a:pPr algn="l"/>
            <a:r>
              <a:rPr lang="pt-BR" sz="2000" dirty="0">
                <a:solidFill>
                  <a:srgbClr val="FFFFFF"/>
                </a:solidFill>
                <a:latin typeface="Fredoka" pitchFamily="2" charset="-79"/>
                <a:cs typeface="Fredoka" pitchFamily="2" charset="-79"/>
              </a:rPr>
              <a:t>adicionando nós adicionais</a:t>
            </a:r>
          </a:p>
          <a:p>
            <a:pPr algn="l"/>
            <a:endParaRPr lang="pt-BR" sz="2000" dirty="0">
              <a:latin typeface="Fredoka" pitchFamily="2" charset="-79"/>
              <a:cs typeface="Fredoka" pitchFamily="2" charset="-79"/>
            </a:endParaRPr>
          </a:p>
          <a:p>
            <a:pPr algn="l"/>
            <a:r>
              <a:rPr lang="pt-BR" sz="2000" u="sng" dirty="0">
                <a:solidFill>
                  <a:schemeClr val="accent6"/>
                </a:solidFill>
                <a:latin typeface="Fredoka" pitchFamily="2" charset="-79"/>
                <a:cs typeface="Fredoka" pitchFamily="2" charset="-79"/>
              </a:rPr>
              <a:t>Elasticidade:</a:t>
            </a:r>
            <a:r>
              <a:rPr lang="pt-BR" sz="2000" dirty="0">
                <a:latin typeface="Fredoka" pitchFamily="2" charset="-79"/>
                <a:cs typeface="Fredoka" pitchFamily="2" charset="-79"/>
              </a:rPr>
              <a:t> </a:t>
            </a:r>
            <a:r>
              <a:rPr lang="pt-BR" sz="2000" dirty="0">
                <a:solidFill>
                  <a:srgbClr val="FFFFFF"/>
                </a:solidFill>
                <a:latin typeface="Fredoka" pitchFamily="2" charset="-79"/>
                <a:cs typeface="Fredoka" pitchFamily="2" charset="-79"/>
              </a:rPr>
              <a:t>capacidade de expansão quando necessário</a:t>
            </a:r>
          </a:p>
          <a:p>
            <a:pPr algn="l"/>
            <a:endParaRPr lang="pt-BR" sz="2000" dirty="0">
              <a:latin typeface="Fredoka" pitchFamily="2" charset="-79"/>
              <a:cs typeface="Fredoka" pitchFamily="2" charset="-79"/>
            </a:endParaRPr>
          </a:p>
          <a:p>
            <a:pPr algn="l"/>
            <a:r>
              <a:rPr lang="pt-BR" sz="2000" u="sng" dirty="0">
                <a:solidFill>
                  <a:schemeClr val="accent6"/>
                </a:solidFill>
                <a:latin typeface="Fredoka" pitchFamily="2" charset="-79"/>
                <a:cs typeface="Fredoka" pitchFamily="2" charset="-79"/>
              </a:rPr>
              <a:t>Alta disponibilidade e tolerância a falhas:</a:t>
            </a:r>
            <a:r>
              <a:rPr lang="pt-BR" sz="2000" dirty="0">
                <a:latin typeface="Fredoka" pitchFamily="2" charset="-79"/>
                <a:cs typeface="Fredoka" pitchFamily="2" charset="-79"/>
              </a:rPr>
              <a:t> </a:t>
            </a:r>
            <a:r>
              <a:rPr lang="pt-BR" sz="2000" dirty="0">
                <a:solidFill>
                  <a:srgbClr val="FFFFFF"/>
                </a:solidFill>
                <a:latin typeface="Fredoka" pitchFamily="2" charset="-79"/>
                <a:cs typeface="Fredoka" pitchFamily="2" charset="-79"/>
              </a:rPr>
              <a:t>construída em data centers</a:t>
            </a:r>
          </a:p>
          <a:p>
            <a:pPr algn="l"/>
            <a:endParaRPr lang="pt-BR" sz="2000" dirty="0">
              <a:latin typeface="Fredoka" pitchFamily="2" charset="-79"/>
              <a:cs typeface="Fredoka" pitchFamily="2" charset="-79"/>
            </a:endParaRPr>
          </a:p>
          <a:p>
            <a:pPr algn="l"/>
            <a:r>
              <a:rPr lang="pt-BR" sz="2000" u="sng" dirty="0">
                <a:solidFill>
                  <a:schemeClr val="accent6"/>
                </a:solidFill>
                <a:latin typeface="Fredoka" pitchFamily="2" charset="-79"/>
                <a:cs typeface="Fredoka" pitchFamily="2" charset="-79"/>
              </a:rPr>
              <a:t>Agilidade:</a:t>
            </a:r>
            <a:r>
              <a:rPr lang="pt-BR" sz="2000" dirty="0">
                <a:latin typeface="Fredoka" pitchFamily="2" charset="-79"/>
                <a:cs typeface="Fredoka" pitchFamily="2" charset="-79"/>
              </a:rPr>
              <a:t> </a:t>
            </a:r>
            <a:r>
              <a:rPr lang="pt-BR" sz="2000" dirty="0">
                <a:solidFill>
                  <a:srgbClr val="FFFFFF"/>
                </a:solidFill>
                <a:latin typeface="Fredoka" pitchFamily="2" charset="-79"/>
                <a:cs typeface="Fredoka" pitchFamily="2" charset="-79"/>
              </a:rPr>
              <a:t>desenvolver, testar e lançar rapidamente aplicativos de software</a:t>
            </a:r>
          </a:p>
        </p:txBody>
      </p:sp>
      <p:sp>
        <p:nvSpPr>
          <p:cNvPr id="2" name="CaixaDeTexto 1">
            <a:extLst>
              <a:ext uri="{FF2B5EF4-FFF2-40B4-BE49-F238E27FC236}">
                <a16:creationId xmlns:a16="http://schemas.microsoft.com/office/drawing/2014/main" id="{140B2A56-3067-7EFE-F744-E662608243C3}"/>
              </a:ext>
            </a:extLst>
          </p:cNvPr>
          <p:cNvSpPr txBox="1"/>
          <p:nvPr/>
        </p:nvSpPr>
        <p:spPr>
          <a:xfrm>
            <a:off x="2041998" y="261602"/>
            <a:ext cx="8792309" cy="584775"/>
          </a:xfrm>
          <a:prstGeom prst="rect">
            <a:avLst/>
          </a:prstGeom>
          <a:noFill/>
        </p:spPr>
        <p:txBody>
          <a:bodyPr wrap="square" rtlCol="0">
            <a:spAutoFit/>
          </a:bodyPr>
          <a:lstStyle/>
          <a:p>
            <a:r>
              <a:rPr lang="pt-BR" sz="3200" dirty="0">
                <a:solidFill>
                  <a:schemeClr val="accent4"/>
                </a:solidFill>
                <a:latin typeface="Fredoka" pitchFamily="2" charset="-79"/>
                <a:cs typeface="Fredoka" pitchFamily="2" charset="-79"/>
              </a:rPr>
              <a:t>PROBLEMAS RESOLVIDOS PELA NUVEM</a:t>
            </a:r>
          </a:p>
        </p:txBody>
      </p:sp>
    </p:spTree>
    <p:extLst>
      <p:ext uri="{BB962C8B-B14F-4D97-AF65-F5344CB8AC3E}">
        <p14:creationId xmlns:p14="http://schemas.microsoft.com/office/powerpoint/2010/main" val="3586900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48054FE-49FF-A39C-8103-15306EC29937}"/>
              </a:ext>
            </a:extLst>
          </p:cNvPr>
          <p:cNvSpPr txBox="1">
            <a:spLocks/>
          </p:cNvSpPr>
          <p:nvPr/>
        </p:nvSpPr>
        <p:spPr>
          <a:xfrm>
            <a:off x="488515" y="688933"/>
            <a:ext cx="11285951" cy="6075122"/>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pt-BR" sz="2300" dirty="0">
                <a:latin typeface="Fredoka" pitchFamily="2" charset="-79"/>
                <a:cs typeface="Fredoka" pitchFamily="2" charset="-79"/>
              </a:rPr>
            </a:br>
            <a:endParaRPr lang="pt-BR" sz="2300" dirty="0">
              <a:latin typeface="Fredoka" pitchFamily="2" charset="-79"/>
              <a:cs typeface="Fredoka" pitchFamily="2" charset="-79"/>
            </a:endParaRPr>
          </a:p>
          <a:p>
            <a:r>
              <a:rPr lang="pt-BR" sz="2300" dirty="0">
                <a:solidFill>
                  <a:srgbClr val="FFFFFF"/>
                </a:solidFill>
                <a:latin typeface="Fredoka" pitchFamily="2" charset="-79"/>
                <a:cs typeface="Fredoka" pitchFamily="2" charset="-79"/>
              </a:rPr>
              <a:t>O que é um serviço sob demanda?</a:t>
            </a:r>
          </a:p>
          <a:p>
            <a:br>
              <a:rPr lang="pt-BR" sz="2300" dirty="0">
                <a:latin typeface="Fredoka" pitchFamily="2" charset="-79"/>
                <a:cs typeface="Fredoka" pitchFamily="2" charset="-79"/>
              </a:rPr>
            </a:br>
            <a:endParaRPr lang="pt-BR" sz="2300" dirty="0">
              <a:latin typeface="Fredoka" pitchFamily="2" charset="-79"/>
              <a:cs typeface="Fredoka" pitchFamily="2" charset="-79"/>
            </a:endParaRPr>
          </a:p>
          <a:p>
            <a:r>
              <a:rPr lang="pt-BR" sz="2300" dirty="0">
                <a:solidFill>
                  <a:srgbClr val="FFFFFF"/>
                </a:solidFill>
                <a:latin typeface="Fredoka" pitchFamily="2" charset="-79"/>
                <a:cs typeface="Fredoka" pitchFamily="2" charset="-79"/>
              </a:rPr>
              <a:t>Imagine que vamos criar</a:t>
            </a:r>
            <a:r>
              <a:rPr lang="pt-BR" sz="2300" dirty="0">
                <a:solidFill>
                  <a:srgbClr val="FFFFFF"/>
                </a:solidFill>
                <a:effectLst/>
                <a:latin typeface="Fredoka" pitchFamily="2" charset="-79"/>
                <a:cs typeface="Fredoka" pitchFamily="2" charset="-79"/>
              </a:rPr>
              <a:t> </a:t>
            </a:r>
            <a:r>
              <a:rPr lang="pt-BR" sz="2300" dirty="0">
                <a:solidFill>
                  <a:srgbClr val="A377FB"/>
                </a:solidFill>
                <a:effectLst/>
                <a:latin typeface="Fredoka" pitchFamily="2" charset="-79"/>
                <a:cs typeface="Fredoka" pitchFamily="2" charset="-79"/>
              </a:rPr>
              <a:t>um site</a:t>
            </a:r>
            <a:r>
              <a:rPr lang="pt-BR" sz="2300" dirty="0">
                <a:solidFill>
                  <a:srgbClr val="A377FB"/>
                </a:solidFill>
                <a:latin typeface="Fredoka" pitchFamily="2" charset="-79"/>
                <a:cs typeface="Fredoka" pitchFamily="2" charset="-79"/>
              </a:rPr>
              <a:t> </a:t>
            </a:r>
            <a:r>
              <a:rPr lang="pt-BR" sz="2300" dirty="0">
                <a:solidFill>
                  <a:srgbClr val="FFFFFF"/>
                </a:solidFill>
                <a:latin typeface="Fredoka" pitchFamily="2" charset="-79"/>
                <a:cs typeface="Fredoka" pitchFamily="2" charset="-79"/>
              </a:rPr>
              <a:t>para publicar notícias </a:t>
            </a:r>
          </a:p>
          <a:p>
            <a:br>
              <a:rPr lang="pt-BR" sz="2300" dirty="0">
                <a:latin typeface="Fredoka" pitchFamily="2" charset="-79"/>
                <a:cs typeface="Fredoka" pitchFamily="2" charset="-79"/>
              </a:rPr>
            </a:br>
            <a:endParaRPr lang="pt-BR" sz="2300" dirty="0">
              <a:latin typeface="Fredoka" pitchFamily="2" charset="-79"/>
              <a:cs typeface="Fredoka" pitchFamily="2" charset="-79"/>
            </a:endParaRPr>
          </a:p>
          <a:p>
            <a:r>
              <a:rPr lang="pt-BR" sz="2300" dirty="0">
                <a:solidFill>
                  <a:srgbClr val="FFFFFF"/>
                </a:solidFill>
                <a:latin typeface="Fredoka" pitchFamily="2" charset="-79"/>
                <a:cs typeface="Fredoka" pitchFamily="2" charset="-79"/>
              </a:rPr>
              <a:t>Precisamos de um </a:t>
            </a:r>
            <a:r>
              <a:rPr lang="pt-BR" sz="2300" dirty="0">
                <a:solidFill>
                  <a:schemeClr val="accent6"/>
                </a:solidFill>
                <a:effectLst/>
                <a:latin typeface="Fredoka" pitchFamily="2" charset="-79"/>
                <a:cs typeface="Fredoka" pitchFamily="2" charset="-79"/>
              </a:rPr>
              <a:t>servidor</a:t>
            </a:r>
            <a:r>
              <a:rPr lang="pt-BR" sz="2300" dirty="0">
                <a:latin typeface="Fredoka" pitchFamily="2" charset="-79"/>
                <a:cs typeface="Fredoka" pitchFamily="2" charset="-79"/>
              </a:rPr>
              <a:t> </a:t>
            </a:r>
            <a:r>
              <a:rPr lang="pt-BR" sz="2300" dirty="0">
                <a:solidFill>
                  <a:srgbClr val="FFFFFF"/>
                </a:solidFill>
                <a:latin typeface="Fredoka" pitchFamily="2" charset="-79"/>
                <a:cs typeface="Fredoka" pitchFamily="2" charset="-79"/>
              </a:rPr>
              <a:t>que vai servir (rodar) essa página</a:t>
            </a:r>
          </a:p>
          <a:p>
            <a:br>
              <a:rPr lang="pt-BR" sz="2300" dirty="0">
                <a:solidFill>
                  <a:srgbClr val="FFFFFF"/>
                </a:solidFill>
                <a:latin typeface="Fredoka" pitchFamily="2" charset="-79"/>
                <a:cs typeface="Fredoka" pitchFamily="2" charset="-79"/>
              </a:rPr>
            </a:br>
            <a:endParaRPr lang="pt-BR" sz="2300" dirty="0">
              <a:solidFill>
                <a:srgbClr val="FFFFFF"/>
              </a:solidFill>
              <a:latin typeface="Fredoka" pitchFamily="2" charset="-79"/>
              <a:cs typeface="Fredoka" pitchFamily="2" charset="-79"/>
            </a:endParaRPr>
          </a:p>
          <a:p>
            <a:r>
              <a:rPr lang="pt-BR" sz="2300" dirty="0">
                <a:solidFill>
                  <a:srgbClr val="FFFFFF"/>
                </a:solidFill>
                <a:latin typeface="Fredoka" pitchFamily="2" charset="-79"/>
                <a:cs typeface="Fredoka" pitchFamily="2" charset="-79"/>
              </a:rPr>
              <a:t>Precisamos de um </a:t>
            </a:r>
            <a:r>
              <a:rPr lang="pt-BR" sz="2300" dirty="0">
                <a:solidFill>
                  <a:schemeClr val="accent6"/>
                </a:solidFill>
                <a:effectLst/>
                <a:latin typeface="Fredoka" pitchFamily="2" charset="-79"/>
                <a:cs typeface="Fredoka" pitchFamily="2" charset="-79"/>
              </a:rPr>
              <a:t>armazenamento</a:t>
            </a:r>
            <a:r>
              <a:rPr lang="pt-BR" sz="2300" dirty="0">
                <a:latin typeface="Fredoka" pitchFamily="2" charset="-79"/>
                <a:cs typeface="Fredoka" pitchFamily="2" charset="-79"/>
              </a:rPr>
              <a:t> </a:t>
            </a:r>
            <a:r>
              <a:rPr lang="pt-BR" sz="2300" dirty="0">
                <a:solidFill>
                  <a:srgbClr val="FFFFFF"/>
                </a:solidFill>
                <a:latin typeface="Fredoka" pitchFamily="2" charset="-79"/>
                <a:cs typeface="Fredoka" pitchFamily="2" charset="-79"/>
              </a:rPr>
              <a:t>para as fotos e vídeos</a:t>
            </a:r>
          </a:p>
          <a:p>
            <a:br>
              <a:rPr lang="pt-BR" sz="2300" dirty="0">
                <a:latin typeface="Fredoka" pitchFamily="2" charset="-79"/>
                <a:cs typeface="Fredoka" pitchFamily="2" charset="-79"/>
              </a:rPr>
            </a:br>
            <a:endParaRPr lang="pt-BR" sz="2300" dirty="0">
              <a:latin typeface="Fredoka" pitchFamily="2" charset="-79"/>
              <a:cs typeface="Fredoka" pitchFamily="2" charset="-79"/>
            </a:endParaRPr>
          </a:p>
          <a:p>
            <a:r>
              <a:rPr lang="pt-BR" sz="2300" dirty="0">
                <a:solidFill>
                  <a:srgbClr val="FFFFFF"/>
                </a:solidFill>
                <a:latin typeface="Fredoka" pitchFamily="2" charset="-79"/>
                <a:cs typeface="Fredoka" pitchFamily="2" charset="-79"/>
              </a:rPr>
              <a:t>Precisamos de um </a:t>
            </a:r>
            <a:r>
              <a:rPr lang="pt-BR" sz="2300" dirty="0">
                <a:solidFill>
                  <a:schemeClr val="accent6"/>
                </a:solidFill>
                <a:effectLst/>
                <a:latin typeface="Fredoka" pitchFamily="2" charset="-79"/>
                <a:cs typeface="Fredoka" pitchFamily="2" charset="-79"/>
              </a:rPr>
              <a:t>banco de dados</a:t>
            </a:r>
            <a:r>
              <a:rPr lang="pt-BR" sz="2300" dirty="0">
                <a:solidFill>
                  <a:srgbClr val="FFFFFF"/>
                </a:solidFill>
                <a:latin typeface="Fredoka" pitchFamily="2" charset="-79"/>
                <a:cs typeface="Fredoka" pitchFamily="2" charset="-79"/>
              </a:rPr>
              <a:t>, onde vamos armazenas as informações</a:t>
            </a:r>
          </a:p>
          <a:p>
            <a:br>
              <a:rPr lang="pt-BR" sz="2300" dirty="0">
                <a:latin typeface="Fredoka" pitchFamily="2" charset="-79"/>
                <a:cs typeface="Fredoka" pitchFamily="2" charset="-79"/>
              </a:rPr>
            </a:br>
            <a:endParaRPr lang="pt-BR" sz="2300" dirty="0">
              <a:latin typeface="Fredoka" pitchFamily="2" charset="-79"/>
              <a:cs typeface="Fredoka" pitchFamily="2" charset="-79"/>
            </a:endParaRPr>
          </a:p>
          <a:p>
            <a:r>
              <a:rPr lang="pt-BR" sz="2300" dirty="0">
                <a:solidFill>
                  <a:srgbClr val="FFFFFF"/>
                </a:solidFill>
                <a:latin typeface="Fredoka" pitchFamily="2" charset="-79"/>
                <a:cs typeface="Fredoka" pitchFamily="2" charset="-79"/>
              </a:rPr>
              <a:t>É melhor a gente </a:t>
            </a:r>
            <a:r>
              <a:rPr lang="pt-BR" sz="2300" dirty="0">
                <a:solidFill>
                  <a:srgbClr val="FB5F2C"/>
                </a:solidFill>
                <a:effectLst/>
                <a:latin typeface="Fredoka" pitchFamily="2" charset="-79"/>
                <a:cs typeface="Fredoka" pitchFamily="2" charset="-79"/>
              </a:rPr>
              <a:t>COMPRAR</a:t>
            </a:r>
            <a:r>
              <a:rPr lang="pt-BR" sz="2300" dirty="0">
                <a:latin typeface="Fredoka" pitchFamily="2" charset="-79"/>
                <a:cs typeface="Fredoka" pitchFamily="2" charset="-79"/>
              </a:rPr>
              <a:t> </a:t>
            </a:r>
            <a:r>
              <a:rPr lang="pt-BR" sz="2300" dirty="0">
                <a:solidFill>
                  <a:srgbClr val="FFFFFF"/>
                </a:solidFill>
                <a:latin typeface="Fredoka" pitchFamily="2" charset="-79"/>
                <a:cs typeface="Fredoka" pitchFamily="2" charset="-79"/>
              </a:rPr>
              <a:t>isso tudo: servidor, discos para armazenamento, licenças de uso de banco de dados</a:t>
            </a:r>
          </a:p>
          <a:p>
            <a:br>
              <a:rPr lang="pt-BR" sz="2300" dirty="0">
                <a:latin typeface="Fredoka" pitchFamily="2" charset="-79"/>
                <a:cs typeface="Fredoka" pitchFamily="2" charset="-79"/>
              </a:rPr>
            </a:br>
            <a:endParaRPr lang="pt-BR" sz="2300" dirty="0">
              <a:solidFill>
                <a:srgbClr val="FFFFFF"/>
              </a:solidFill>
              <a:latin typeface="Fredoka" pitchFamily="2" charset="-79"/>
              <a:cs typeface="Fredoka" pitchFamily="2" charset="-79"/>
            </a:endParaRPr>
          </a:p>
          <a:p>
            <a:r>
              <a:rPr lang="pt-BR" sz="2300" dirty="0">
                <a:solidFill>
                  <a:srgbClr val="FFFFFF"/>
                </a:solidFill>
                <a:latin typeface="Fredoka" pitchFamily="2" charset="-79"/>
                <a:cs typeface="Fredoka" pitchFamily="2" charset="-79"/>
              </a:rPr>
              <a:t>Ou seria melhor consumir esses recursos como serviço de um provedor e </a:t>
            </a:r>
            <a:r>
              <a:rPr lang="pt-BR" sz="2300" dirty="0">
                <a:solidFill>
                  <a:srgbClr val="2BBBD1"/>
                </a:solidFill>
                <a:effectLst/>
                <a:latin typeface="Fredoka" pitchFamily="2" charset="-79"/>
                <a:cs typeface="Fredoka" pitchFamily="2" charset="-79"/>
              </a:rPr>
              <a:t>PAGAR APENAS</a:t>
            </a:r>
            <a:r>
              <a:rPr lang="pt-BR" sz="2300" dirty="0">
                <a:solidFill>
                  <a:srgbClr val="2BBBD1"/>
                </a:solidFill>
                <a:latin typeface="Fredoka" pitchFamily="2" charset="-79"/>
                <a:cs typeface="Fredoka" pitchFamily="2" charset="-79"/>
              </a:rPr>
              <a:t> </a:t>
            </a:r>
            <a:r>
              <a:rPr lang="pt-BR" sz="2300" dirty="0">
                <a:solidFill>
                  <a:srgbClr val="FFFFFF"/>
                </a:solidFill>
                <a:latin typeface="Fredoka" pitchFamily="2" charset="-79"/>
                <a:cs typeface="Fredoka" pitchFamily="2" charset="-79"/>
              </a:rPr>
              <a:t>o que de fato for </a:t>
            </a:r>
            <a:r>
              <a:rPr lang="pt-BR" sz="2300" dirty="0">
                <a:solidFill>
                  <a:srgbClr val="2BBBD1"/>
                </a:solidFill>
                <a:effectLst/>
                <a:latin typeface="Fredoka" pitchFamily="2" charset="-79"/>
                <a:cs typeface="Fredoka" pitchFamily="2" charset="-79"/>
              </a:rPr>
              <a:t>UTILIZADO</a:t>
            </a:r>
            <a:r>
              <a:rPr lang="pt-BR" sz="2300" dirty="0">
                <a:solidFill>
                  <a:srgbClr val="FFFFFF"/>
                </a:solidFill>
                <a:latin typeface="Fredoka" pitchFamily="2" charset="-79"/>
                <a:cs typeface="Fredoka" pitchFamily="2" charset="-79"/>
              </a:rPr>
              <a:t>?</a:t>
            </a:r>
          </a:p>
          <a:p>
            <a:br>
              <a:rPr lang="pt-BR" sz="2300" dirty="0">
                <a:latin typeface="Fredoka" pitchFamily="2" charset="-79"/>
                <a:cs typeface="Fredoka" pitchFamily="2" charset="-79"/>
              </a:rPr>
            </a:br>
            <a:endParaRPr lang="pt-BR" sz="2300" dirty="0">
              <a:solidFill>
                <a:srgbClr val="FFFFFF"/>
              </a:solidFill>
              <a:latin typeface="Fredoka" pitchFamily="2" charset="-79"/>
              <a:cs typeface="Fredoka" pitchFamily="2" charset="-79"/>
            </a:endParaRPr>
          </a:p>
          <a:p>
            <a:r>
              <a:rPr lang="pt-BR" sz="2300" dirty="0">
                <a:solidFill>
                  <a:srgbClr val="FFFFFF"/>
                </a:solidFill>
                <a:latin typeface="Fredoka" pitchFamily="2" charset="-79"/>
                <a:cs typeface="Fredoka" pitchFamily="2" charset="-79"/>
              </a:rPr>
              <a:t>Salvo raras exceções, pagar apenas o que utilizamos faz mais sentido.</a:t>
            </a:r>
          </a:p>
          <a:p>
            <a:br>
              <a:rPr lang="pt-BR" sz="2300" dirty="0">
                <a:latin typeface="Fredoka" pitchFamily="2" charset="-79"/>
                <a:cs typeface="Fredoka" pitchFamily="2" charset="-79"/>
              </a:rPr>
            </a:br>
            <a:endParaRPr lang="pt-BR" sz="2300" dirty="0">
              <a:solidFill>
                <a:srgbClr val="FFFFFF"/>
              </a:solidFill>
              <a:latin typeface="Fredoka" pitchFamily="2" charset="-79"/>
              <a:cs typeface="Fredoka" pitchFamily="2" charset="-79"/>
            </a:endParaRPr>
          </a:p>
          <a:p>
            <a:r>
              <a:rPr lang="pt-BR" sz="2300" dirty="0">
                <a:solidFill>
                  <a:srgbClr val="FFFFFF"/>
                </a:solidFill>
                <a:latin typeface="Fredoka" pitchFamily="2" charset="-79"/>
                <a:cs typeface="Fredoka" pitchFamily="2" charset="-79"/>
              </a:rPr>
              <a:t>Exemplo para comparação: </a:t>
            </a:r>
            <a:r>
              <a:rPr lang="pt-BR" sz="2300" dirty="0">
                <a:solidFill>
                  <a:srgbClr val="2BBBD1"/>
                </a:solidFill>
                <a:effectLst/>
                <a:latin typeface="Fredoka" pitchFamily="2" charset="-79"/>
                <a:cs typeface="Fredoka" pitchFamily="2" charset="-79"/>
              </a:rPr>
              <a:t>Energia elétrica</a:t>
            </a:r>
            <a:endParaRPr lang="pt-BR" sz="2300" dirty="0">
              <a:solidFill>
                <a:srgbClr val="2BBBD1"/>
              </a:solidFill>
              <a:latin typeface="Fredoka" pitchFamily="2" charset="-79"/>
              <a:cs typeface="Fredoka" pitchFamily="2" charset="-79"/>
            </a:endParaRPr>
          </a:p>
          <a:p>
            <a:br>
              <a:rPr lang="pt-BR" sz="2300" dirty="0">
                <a:latin typeface="Fredoka" pitchFamily="2" charset="-79"/>
                <a:cs typeface="Fredoka" pitchFamily="2" charset="-79"/>
              </a:rPr>
            </a:br>
            <a:endParaRPr lang="pt-BR" sz="2300" dirty="0">
              <a:latin typeface="Fredoka" pitchFamily="2" charset="-79"/>
              <a:cs typeface="Fredoka" pitchFamily="2" charset="-79"/>
            </a:endParaRPr>
          </a:p>
          <a:p>
            <a:br>
              <a:rPr lang="pt-BR" sz="2300" dirty="0">
                <a:latin typeface="Fredoka" pitchFamily="2" charset="-79"/>
                <a:cs typeface="Fredoka" pitchFamily="2" charset="-79"/>
              </a:rPr>
            </a:br>
            <a:endParaRPr lang="pt-BR" sz="2300" dirty="0">
              <a:solidFill>
                <a:srgbClr val="FFFFFF"/>
              </a:solidFill>
              <a:latin typeface="Fredoka" pitchFamily="2" charset="-79"/>
              <a:cs typeface="Fredoka" pitchFamily="2" charset="-79"/>
            </a:endParaRPr>
          </a:p>
          <a:p>
            <a:r>
              <a:rPr lang="pt-BR" sz="2300" dirty="0">
                <a:solidFill>
                  <a:srgbClr val="FFFFFF"/>
                </a:solidFill>
                <a:latin typeface="Fredoka" pitchFamily="2" charset="-79"/>
                <a:cs typeface="Fredoka" pitchFamily="2" charset="-79"/>
              </a:rPr>
              <a:t>O que é mais fácil? Plugar nossa residência a uma companhia de energia</a:t>
            </a:r>
          </a:p>
          <a:p>
            <a:br>
              <a:rPr lang="pt-BR" sz="2300" dirty="0">
                <a:latin typeface="Fredoka" pitchFamily="2" charset="-79"/>
                <a:cs typeface="Fredoka" pitchFamily="2" charset="-79"/>
              </a:rPr>
            </a:br>
            <a:endParaRPr lang="pt-BR" sz="2300" dirty="0">
              <a:solidFill>
                <a:srgbClr val="FFFFFF"/>
              </a:solidFill>
              <a:latin typeface="Fredoka" pitchFamily="2" charset="-79"/>
              <a:cs typeface="Fredoka" pitchFamily="2" charset="-79"/>
            </a:endParaRPr>
          </a:p>
          <a:p>
            <a:r>
              <a:rPr lang="pt-BR" sz="2300" dirty="0">
                <a:solidFill>
                  <a:srgbClr val="FFFFFF"/>
                </a:solidFill>
                <a:latin typeface="Fredoka" pitchFamily="2" charset="-79"/>
                <a:cs typeface="Fredoka" pitchFamily="2" charset="-79"/>
              </a:rPr>
              <a:t>Ou ser a própria companhia que vai fornecedor a energia (</a:t>
            </a:r>
            <a:r>
              <a:rPr lang="pt-BR" sz="2300" b="1" dirty="0">
                <a:solidFill>
                  <a:srgbClr val="FC1233"/>
                </a:solidFill>
                <a:effectLst/>
                <a:latin typeface="Fredoka" pitchFamily="2" charset="-79"/>
                <a:cs typeface="Fredoka" pitchFamily="2" charset="-79"/>
              </a:rPr>
              <a:t>GRANDE INVESTIMENTO</a:t>
            </a:r>
            <a:r>
              <a:rPr lang="pt-BR" sz="2300" dirty="0">
                <a:solidFill>
                  <a:srgbClr val="FFFFFF"/>
                </a:solidFill>
                <a:latin typeface="Fredoka" pitchFamily="2" charset="-79"/>
                <a:cs typeface="Fredoka" pitchFamily="2" charset="-79"/>
              </a:rPr>
              <a:t>)</a:t>
            </a:r>
          </a:p>
          <a:p>
            <a:endParaRPr lang="pt-BR" sz="1800" dirty="0">
              <a:latin typeface="Fredoka" pitchFamily="2" charset="-79"/>
              <a:cs typeface="Fredoka" pitchFamily="2" charset="-79"/>
            </a:endParaRPr>
          </a:p>
          <a:p>
            <a:endParaRPr lang="pt-BR" sz="1800" dirty="0">
              <a:latin typeface="Fredoka" pitchFamily="2" charset="-79"/>
              <a:cs typeface="Fredoka" pitchFamily="2" charset="-79"/>
            </a:endParaRPr>
          </a:p>
        </p:txBody>
      </p:sp>
      <p:sp>
        <p:nvSpPr>
          <p:cNvPr id="2" name="CaixaDeTexto 1">
            <a:extLst>
              <a:ext uri="{FF2B5EF4-FFF2-40B4-BE49-F238E27FC236}">
                <a16:creationId xmlns:a16="http://schemas.microsoft.com/office/drawing/2014/main" id="{97607530-F6D1-AE26-DB31-C72897E61F43}"/>
              </a:ext>
            </a:extLst>
          </p:cNvPr>
          <p:cNvSpPr txBox="1"/>
          <p:nvPr/>
        </p:nvSpPr>
        <p:spPr>
          <a:xfrm>
            <a:off x="3367216" y="104158"/>
            <a:ext cx="5246697" cy="584775"/>
          </a:xfrm>
          <a:prstGeom prst="rect">
            <a:avLst/>
          </a:prstGeom>
          <a:noFill/>
        </p:spPr>
        <p:txBody>
          <a:bodyPr wrap="square" rtlCol="0">
            <a:spAutoFit/>
          </a:bodyPr>
          <a:lstStyle/>
          <a:p>
            <a:r>
              <a:rPr lang="pt-BR" sz="3200" dirty="0">
                <a:solidFill>
                  <a:schemeClr val="accent4"/>
                </a:solidFill>
                <a:latin typeface="Fredoka" pitchFamily="2" charset="-79"/>
                <a:cs typeface="Fredoka" pitchFamily="2" charset="-79"/>
              </a:rPr>
              <a:t>SERVIÇOS SOB DEMANDA</a:t>
            </a:r>
          </a:p>
        </p:txBody>
      </p:sp>
    </p:spTree>
    <p:extLst>
      <p:ext uri="{BB962C8B-B14F-4D97-AF65-F5344CB8AC3E}">
        <p14:creationId xmlns:p14="http://schemas.microsoft.com/office/powerpoint/2010/main" val="2215525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048054FE-49FF-A39C-8103-15306EC29937}"/>
              </a:ext>
            </a:extLst>
          </p:cNvPr>
          <p:cNvSpPr txBox="1">
            <a:spLocks/>
          </p:cNvSpPr>
          <p:nvPr/>
        </p:nvSpPr>
        <p:spPr>
          <a:xfrm>
            <a:off x="488515" y="688933"/>
            <a:ext cx="11285951" cy="6075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800" dirty="0">
                <a:solidFill>
                  <a:srgbClr val="FFFFFF"/>
                </a:solidFill>
                <a:latin typeface="Fredoka" pitchFamily="2" charset="-79"/>
                <a:cs typeface="Fredoka" pitchFamily="2" charset="-79"/>
              </a:rPr>
              <a:t>Imagine que você crie um aplicativo estilo iFood</a:t>
            </a:r>
          </a:p>
          <a:p>
            <a:endParaRPr lang="pt-BR" sz="2800" dirty="0">
              <a:solidFill>
                <a:srgbClr val="FFFFFF"/>
              </a:solidFill>
              <a:latin typeface="Fredoka" pitchFamily="2" charset="-79"/>
              <a:cs typeface="Fredoka" pitchFamily="2" charset="-79"/>
            </a:endParaRPr>
          </a:p>
          <a:p>
            <a:r>
              <a:rPr lang="pt-BR" sz="2800" dirty="0">
                <a:solidFill>
                  <a:srgbClr val="FFFFFF"/>
                </a:solidFill>
                <a:latin typeface="Fredoka" pitchFamily="2" charset="-79"/>
                <a:cs typeface="Fredoka" pitchFamily="2" charset="-79"/>
              </a:rPr>
              <a:t>Como abrigaríamos milhares de servidores, onde colocar, falando em espaço físico, pois precisaríamos de milhares de servidores para suportar toda demanda.</a:t>
            </a:r>
          </a:p>
          <a:p>
            <a:endParaRPr lang="pt-BR" sz="2800" dirty="0">
              <a:solidFill>
                <a:srgbClr val="FFFFFF"/>
              </a:solidFill>
              <a:latin typeface="Fredoka" pitchFamily="2" charset="-79"/>
              <a:cs typeface="Fredoka" pitchFamily="2" charset="-79"/>
            </a:endParaRPr>
          </a:p>
          <a:p>
            <a:r>
              <a:rPr lang="pt-BR" sz="2800" dirty="0">
                <a:solidFill>
                  <a:srgbClr val="FFFFFF"/>
                </a:solidFill>
                <a:latin typeface="Fredoka" pitchFamily="2" charset="-79"/>
                <a:cs typeface="Fredoka" pitchFamily="2" charset="-79"/>
              </a:rPr>
              <a:t>Não é mais fácil utilizar um provedor de nuvem com a AWS para escalar o nosso negócio e não se preocupar se 1 ou 100mil servidores?</a:t>
            </a:r>
          </a:p>
          <a:p>
            <a:endParaRPr lang="pt-BR" sz="2800" dirty="0">
              <a:solidFill>
                <a:srgbClr val="FFFFFF"/>
              </a:solidFill>
              <a:latin typeface="Fredoka" pitchFamily="2" charset="-79"/>
              <a:cs typeface="Fredoka" pitchFamily="2" charset="-79"/>
            </a:endParaRPr>
          </a:p>
          <a:p>
            <a:r>
              <a:rPr lang="pt-BR" sz="2800" dirty="0">
                <a:solidFill>
                  <a:srgbClr val="FFFFFF"/>
                </a:solidFill>
                <a:latin typeface="Fredoka" pitchFamily="2" charset="-79"/>
                <a:cs typeface="Fredoka" pitchFamily="2" charset="-79"/>
              </a:rPr>
              <a:t>E se mês que vem não precisar, apenas desativar e não ter mais custo?</a:t>
            </a:r>
          </a:p>
          <a:p>
            <a:endParaRPr lang="pt-BR" sz="2800" dirty="0">
              <a:solidFill>
                <a:srgbClr val="FFFFFF"/>
              </a:solidFill>
              <a:latin typeface="Fredoka" pitchFamily="2" charset="-79"/>
              <a:cs typeface="Fredoka" pitchFamily="2" charset="-79"/>
            </a:endParaRPr>
          </a:p>
          <a:p>
            <a:r>
              <a:rPr lang="pt-BR" sz="2800" dirty="0">
                <a:solidFill>
                  <a:srgbClr val="FFFFFF"/>
                </a:solidFill>
                <a:latin typeface="Fredoka" pitchFamily="2" charset="-79"/>
                <a:cs typeface="Fredoka" pitchFamily="2" charset="-79"/>
              </a:rPr>
              <a:t>Alguns serviços, foram feitos para escalar ex: S3, conforme utilizamos mais, o valor unitários reduz</a:t>
            </a:r>
          </a:p>
        </p:txBody>
      </p:sp>
      <p:sp>
        <p:nvSpPr>
          <p:cNvPr id="2" name="CaixaDeTexto 1">
            <a:extLst>
              <a:ext uri="{FF2B5EF4-FFF2-40B4-BE49-F238E27FC236}">
                <a16:creationId xmlns:a16="http://schemas.microsoft.com/office/drawing/2014/main" id="{97607530-F6D1-AE26-DB31-C72897E61F43}"/>
              </a:ext>
            </a:extLst>
          </p:cNvPr>
          <p:cNvSpPr txBox="1"/>
          <p:nvPr/>
        </p:nvSpPr>
        <p:spPr>
          <a:xfrm>
            <a:off x="1039660" y="104158"/>
            <a:ext cx="10421655" cy="584775"/>
          </a:xfrm>
          <a:prstGeom prst="rect">
            <a:avLst/>
          </a:prstGeom>
          <a:noFill/>
        </p:spPr>
        <p:txBody>
          <a:bodyPr wrap="square" rtlCol="0">
            <a:spAutoFit/>
          </a:bodyPr>
          <a:lstStyle/>
          <a:p>
            <a:r>
              <a:rPr lang="pt-BR" sz="3200" dirty="0">
                <a:solidFill>
                  <a:schemeClr val="accent4"/>
                </a:solidFill>
                <a:latin typeface="Fredoka" pitchFamily="2" charset="-79"/>
                <a:cs typeface="Fredoka" pitchFamily="2" charset="-79"/>
              </a:rPr>
              <a:t>SER ECONÔMICO ENQUANTO O NEGÓCIO ESCALA?</a:t>
            </a:r>
          </a:p>
        </p:txBody>
      </p:sp>
    </p:spTree>
    <p:extLst>
      <p:ext uri="{BB962C8B-B14F-4D97-AF65-F5344CB8AC3E}">
        <p14:creationId xmlns:p14="http://schemas.microsoft.com/office/powerpoint/2010/main" val="4142898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9473F84-7434-FA04-4BBD-2C4CAE09A527}"/>
              </a:ext>
            </a:extLst>
          </p:cNvPr>
          <p:cNvSpPr txBox="1">
            <a:spLocks/>
          </p:cNvSpPr>
          <p:nvPr/>
        </p:nvSpPr>
        <p:spPr>
          <a:xfrm>
            <a:off x="989556" y="0"/>
            <a:ext cx="10584491" cy="907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600" dirty="0">
                <a:solidFill>
                  <a:srgbClr val="E59E25"/>
                </a:solidFill>
                <a:effectLst/>
                <a:latin typeface="Fredoka" pitchFamily="2" charset="-79"/>
                <a:cs typeface="Fredoka" pitchFamily="2" charset="-79"/>
              </a:rPr>
              <a:t>SERVIÇOS GERENCIADOS e NÃO GERENCIADOS</a:t>
            </a:r>
            <a:endParaRPr lang="pt-BR" sz="3600" dirty="0">
              <a:latin typeface="Fredoka" pitchFamily="2" charset="-79"/>
              <a:cs typeface="Fredoka" pitchFamily="2" charset="-79"/>
            </a:endParaRPr>
          </a:p>
        </p:txBody>
      </p:sp>
      <p:sp>
        <p:nvSpPr>
          <p:cNvPr id="10" name="Título 1">
            <a:extLst>
              <a:ext uri="{FF2B5EF4-FFF2-40B4-BE49-F238E27FC236}">
                <a16:creationId xmlns:a16="http://schemas.microsoft.com/office/drawing/2014/main" id="{048054FE-49FF-A39C-8103-15306EC29937}"/>
              </a:ext>
            </a:extLst>
          </p:cNvPr>
          <p:cNvSpPr txBox="1">
            <a:spLocks/>
          </p:cNvSpPr>
          <p:nvPr/>
        </p:nvSpPr>
        <p:spPr>
          <a:xfrm>
            <a:off x="617953" y="907237"/>
            <a:ext cx="11285951" cy="585378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solidFill>
                  <a:srgbClr val="FFFFFF"/>
                </a:solidFill>
                <a:latin typeface="Fredoka" pitchFamily="2" charset="-79"/>
                <a:cs typeface="Fredoka" pitchFamily="2" charset="-79"/>
              </a:rPr>
              <a:t>Existem serviços em que a AWS é responsável pelo gerenciamento. Esses são serviços gerenciados</a:t>
            </a:r>
          </a:p>
          <a:p>
            <a:br>
              <a:rPr lang="pt-BR" sz="2000" dirty="0">
                <a:solidFill>
                  <a:srgbClr val="FFFFFF"/>
                </a:solidFill>
                <a:latin typeface="Fredoka" pitchFamily="2" charset="-79"/>
                <a:cs typeface="Fredoka" pitchFamily="2" charset="-79"/>
              </a:rPr>
            </a:br>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E existem serviços que o CLIENTE é responsável pelo gerenciamento. Esses são serviços não gerenciados </a:t>
            </a:r>
          </a:p>
          <a:p>
            <a:br>
              <a:rPr lang="pt-BR" sz="2000" dirty="0">
                <a:solidFill>
                  <a:srgbClr val="FFFFFF"/>
                </a:solidFill>
                <a:latin typeface="Fredoka" pitchFamily="2" charset="-79"/>
                <a:cs typeface="Fredoka" pitchFamily="2" charset="-79"/>
              </a:rPr>
            </a:br>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As boas práticas nos indicam a preferir sempre por utilizar serviços gerenciados </a:t>
            </a:r>
          </a:p>
          <a:p>
            <a:br>
              <a:rPr lang="pt-BR" sz="2000" dirty="0">
                <a:solidFill>
                  <a:srgbClr val="FFFFFF"/>
                </a:solidFill>
                <a:latin typeface="Fredoka" pitchFamily="2" charset="-79"/>
                <a:cs typeface="Fredoka" pitchFamily="2" charset="-79"/>
              </a:rPr>
            </a:br>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Se vamos provisionar um banco de dados em uma instância do EC2</a:t>
            </a:r>
          </a:p>
          <a:p>
            <a:br>
              <a:rPr lang="pt-BR" sz="2000" dirty="0">
                <a:solidFill>
                  <a:srgbClr val="FFFFFF"/>
                </a:solidFill>
                <a:latin typeface="Fredoka" pitchFamily="2" charset="-79"/>
                <a:cs typeface="Fredoka" pitchFamily="2" charset="-79"/>
              </a:rPr>
            </a:br>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A instância do EC2, é um serviço não gerenciado</a:t>
            </a:r>
          </a:p>
          <a:p>
            <a:br>
              <a:rPr lang="pt-BR" sz="2000" dirty="0">
                <a:solidFill>
                  <a:srgbClr val="FFFFFF"/>
                </a:solidFill>
                <a:latin typeface="Fredoka" pitchFamily="2" charset="-79"/>
                <a:cs typeface="Fredoka" pitchFamily="2" charset="-79"/>
              </a:rPr>
            </a:br>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A AWS é responsável pela infraestrutura de Cloud</a:t>
            </a:r>
          </a:p>
          <a:p>
            <a:br>
              <a:rPr lang="pt-BR" sz="2000" dirty="0">
                <a:latin typeface="Fredoka" pitchFamily="2" charset="-79"/>
                <a:cs typeface="Fredoka" pitchFamily="2" charset="-79"/>
              </a:rPr>
            </a:br>
            <a:endParaRPr lang="pt-BR" sz="2000" dirty="0">
              <a:latin typeface="Fredoka" pitchFamily="2" charset="-79"/>
              <a:cs typeface="Fredoka" pitchFamily="2" charset="-79"/>
            </a:endParaRPr>
          </a:p>
          <a:p>
            <a:r>
              <a:rPr lang="pt-BR" sz="2000" dirty="0">
                <a:solidFill>
                  <a:srgbClr val="FB5F2C"/>
                </a:solidFill>
                <a:effectLst/>
                <a:latin typeface="Fredoka" pitchFamily="2" charset="-79"/>
                <a:cs typeface="Fredoka" pitchFamily="2" charset="-79"/>
              </a:rPr>
              <a:t>Todo o restante é responsabilidade do cliente</a:t>
            </a:r>
            <a:endParaRPr lang="pt-BR" sz="2000" dirty="0">
              <a:latin typeface="Fredoka" pitchFamily="2" charset="-79"/>
              <a:cs typeface="Fredoka" pitchFamily="2" charset="-79"/>
            </a:endParaRPr>
          </a:p>
          <a:p>
            <a:br>
              <a:rPr lang="pt-BR" sz="1800" dirty="0">
                <a:latin typeface="Comic Sans MS" panose="030F0902030302020204" pitchFamily="66" charset="0"/>
              </a:rPr>
            </a:br>
            <a:endParaRPr lang="pt-BR" sz="1800" dirty="0">
              <a:latin typeface="Comic Sans MS" panose="030F0902030302020204" pitchFamily="66" charset="0"/>
            </a:endParaRPr>
          </a:p>
        </p:txBody>
      </p:sp>
    </p:spTree>
    <p:extLst>
      <p:ext uri="{BB962C8B-B14F-4D97-AF65-F5344CB8AC3E}">
        <p14:creationId xmlns:p14="http://schemas.microsoft.com/office/powerpoint/2010/main" val="1562775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30E142-5BD9-A12E-120C-F6C5B1B05C09}"/>
              </a:ext>
            </a:extLst>
          </p:cNvPr>
          <p:cNvSpPr>
            <a:spLocks noGrp="1"/>
          </p:cNvSpPr>
          <p:nvPr>
            <p:ph type="title"/>
          </p:nvPr>
        </p:nvSpPr>
        <p:spPr>
          <a:xfrm>
            <a:off x="685800" y="56727"/>
            <a:ext cx="11008894" cy="1325563"/>
          </a:xfrm>
        </p:spPr>
        <p:txBody>
          <a:bodyPr>
            <a:normAutofit/>
          </a:bodyPr>
          <a:lstStyle/>
          <a:p>
            <a:r>
              <a:rPr lang="pt-BR" sz="3200" dirty="0">
                <a:solidFill>
                  <a:schemeClr val="accent4"/>
                </a:solidFill>
                <a:latin typeface="Fredoka" pitchFamily="2" charset="-79"/>
                <a:cs typeface="Fredoka" pitchFamily="2" charset="-79"/>
              </a:rPr>
              <a:t>QUAL A DIFERENÇA ENTRE SOFTWARE E HARDWARE?</a:t>
            </a:r>
          </a:p>
        </p:txBody>
      </p:sp>
      <p:pic>
        <p:nvPicPr>
          <p:cNvPr id="4098" name="Picture 2" descr="Hardware - ícones de computador grátis">
            <a:extLst>
              <a:ext uri="{FF2B5EF4-FFF2-40B4-BE49-F238E27FC236}">
                <a16:creationId xmlns:a16="http://schemas.microsoft.com/office/drawing/2014/main" id="{BDC931E9-D534-15A6-9CC7-D3AAE6962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1102" y="1252742"/>
            <a:ext cx="1687254" cy="16872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Development - Free seo and web icons">
            <a:extLst>
              <a:ext uri="{FF2B5EF4-FFF2-40B4-BE49-F238E27FC236}">
                <a16:creationId xmlns:a16="http://schemas.microsoft.com/office/drawing/2014/main" id="{54A8F267-BE42-A804-A1A5-1047AA455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510" y="1346866"/>
            <a:ext cx="1687254" cy="168725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2788C2D4-A311-C1EA-B713-4C388183BBDE}"/>
              </a:ext>
            </a:extLst>
          </p:cNvPr>
          <p:cNvSpPr txBox="1"/>
          <p:nvPr/>
        </p:nvSpPr>
        <p:spPr>
          <a:xfrm>
            <a:off x="6096000" y="3336860"/>
            <a:ext cx="6096000" cy="3693319"/>
          </a:xfrm>
          <a:prstGeom prst="rect">
            <a:avLst/>
          </a:prstGeom>
          <a:noFill/>
        </p:spPr>
        <p:txBody>
          <a:bodyPr wrap="square">
            <a:spAutoFit/>
          </a:bodyPr>
          <a:lstStyle/>
          <a:p>
            <a:pPr algn="l"/>
            <a:r>
              <a:rPr lang="pt-BR" i="0" u="sng" dirty="0">
                <a:solidFill>
                  <a:schemeClr val="accent2"/>
                </a:solidFill>
                <a:effectLst/>
                <a:latin typeface="Fredoka" pitchFamily="2" charset="-79"/>
                <a:cs typeface="Fredoka" pitchFamily="2" charset="-79"/>
              </a:rPr>
              <a:t>Características:</a:t>
            </a:r>
          </a:p>
          <a:p>
            <a:pPr algn="l"/>
            <a:endParaRPr lang="pt-BR" i="0" u="sng" dirty="0">
              <a:solidFill>
                <a:schemeClr val="accent2"/>
              </a:solidFill>
              <a:effectLst/>
              <a:latin typeface="Fredoka" pitchFamily="2" charset="-79"/>
              <a:cs typeface="Fredoka" pitchFamily="2" charset="-79"/>
            </a:endParaRPr>
          </a:p>
          <a:p>
            <a:r>
              <a:rPr lang="pt-BR" b="0" i="0" dirty="0">
                <a:solidFill>
                  <a:srgbClr val="FFFFFF"/>
                </a:solidFill>
                <a:effectLst/>
                <a:latin typeface="Fredoka" pitchFamily="2" charset="-79"/>
                <a:cs typeface="Fredoka" pitchFamily="2" charset="-79"/>
              </a:rPr>
              <a:t>Tangibilidade: O hardware é tangível e suscetível a danos físicos.</a:t>
            </a:r>
          </a:p>
          <a:p>
            <a:pPr marL="285750" indent="-285750">
              <a:buFont typeface="Arial" panose="020B0604020202020204" pitchFamily="34" charset="0"/>
              <a:buChar char="•"/>
            </a:pPr>
            <a:endParaRPr lang="pt-BR" b="0" i="0" dirty="0">
              <a:solidFill>
                <a:srgbClr val="FFFFFF"/>
              </a:solidFill>
              <a:effectLst/>
              <a:latin typeface="Fredoka" pitchFamily="2" charset="-79"/>
              <a:cs typeface="Fredoka" pitchFamily="2" charset="-79"/>
            </a:endParaRPr>
          </a:p>
          <a:p>
            <a:r>
              <a:rPr lang="pt-BR" b="0" i="0" dirty="0">
                <a:solidFill>
                  <a:srgbClr val="FFFFFF"/>
                </a:solidFill>
                <a:effectLst/>
                <a:latin typeface="Fredoka" pitchFamily="2" charset="-79"/>
                <a:cs typeface="Fredoka" pitchFamily="2" charset="-79"/>
              </a:rPr>
              <a:t>Não Alterável Durante o Uso: As funções do hardware geralmente não podem ser alteradas sem uma alteração física.</a:t>
            </a:r>
          </a:p>
          <a:p>
            <a:pPr marL="285750" indent="-285750">
              <a:buFont typeface="Arial" panose="020B0604020202020204" pitchFamily="34" charset="0"/>
              <a:buChar char="•"/>
            </a:pPr>
            <a:endParaRPr lang="pt-BR" b="0" i="0" dirty="0">
              <a:solidFill>
                <a:srgbClr val="FFFFFF"/>
              </a:solidFill>
              <a:effectLst/>
              <a:latin typeface="Fredoka" pitchFamily="2" charset="-79"/>
              <a:cs typeface="Fredoka" pitchFamily="2" charset="-79"/>
            </a:endParaRPr>
          </a:p>
          <a:p>
            <a:r>
              <a:rPr lang="pt-BR" b="0" i="0" dirty="0">
                <a:solidFill>
                  <a:srgbClr val="FFFFFF"/>
                </a:solidFill>
                <a:effectLst/>
                <a:latin typeface="Fredoka" pitchFamily="2" charset="-79"/>
                <a:cs typeface="Fredoka" pitchFamily="2" charset="-79"/>
              </a:rPr>
              <a:t>Dependência de Software: Hardware por si só não é útil sem o software para dar as instruções sobre o que fazer</a:t>
            </a:r>
            <a:r>
              <a:rPr lang="pt-BR" b="0" i="0" dirty="0">
                <a:effectLst/>
                <a:latin typeface="Fredoka" pitchFamily="2" charset="-79"/>
                <a:cs typeface="Fredoka" pitchFamily="2" charset="-79"/>
              </a:rPr>
              <a:t>.</a:t>
            </a:r>
          </a:p>
          <a:p>
            <a:br>
              <a:rPr lang="pt-BR" dirty="0">
                <a:latin typeface="Comic Sans MS" panose="030F0702030302020204" pitchFamily="66" charset="0"/>
              </a:rPr>
            </a:br>
            <a:endParaRPr lang="pt-BR" dirty="0">
              <a:latin typeface="Comic Sans MS" panose="030F0702030302020204" pitchFamily="66" charset="0"/>
            </a:endParaRPr>
          </a:p>
        </p:txBody>
      </p:sp>
      <p:sp>
        <p:nvSpPr>
          <p:cNvPr id="11" name="CaixaDeTexto 10">
            <a:extLst>
              <a:ext uri="{FF2B5EF4-FFF2-40B4-BE49-F238E27FC236}">
                <a16:creationId xmlns:a16="http://schemas.microsoft.com/office/drawing/2014/main" id="{E46177A5-9C30-14DB-9E96-3720C1A6DFCD}"/>
              </a:ext>
            </a:extLst>
          </p:cNvPr>
          <p:cNvSpPr txBox="1"/>
          <p:nvPr/>
        </p:nvSpPr>
        <p:spPr>
          <a:xfrm>
            <a:off x="277704" y="3429000"/>
            <a:ext cx="5343470" cy="3139321"/>
          </a:xfrm>
          <a:prstGeom prst="rect">
            <a:avLst/>
          </a:prstGeom>
          <a:noFill/>
        </p:spPr>
        <p:txBody>
          <a:bodyPr wrap="square">
            <a:spAutoFit/>
          </a:bodyPr>
          <a:lstStyle/>
          <a:p>
            <a:pPr algn="l"/>
            <a:r>
              <a:rPr lang="pt-BR" u="sng" dirty="0">
                <a:solidFill>
                  <a:schemeClr val="accent2"/>
                </a:solidFill>
                <a:latin typeface="Fredoka" pitchFamily="2" charset="-79"/>
                <a:cs typeface="Fredoka" pitchFamily="2" charset="-79"/>
              </a:rPr>
              <a:t>Características</a:t>
            </a:r>
            <a:r>
              <a:rPr lang="pt-BR" b="1" u="sng" dirty="0">
                <a:solidFill>
                  <a:schemeClr val="accent2"/>
                </a:solidFill>
                <a:latin typeface="Fredoka" pitchFamily="2" charset="-79"/>
                <a:cs typeface="Fredoka" pitchFamily="2" charset="-79"/>
              </a:rPr>
              <a:t>:</a:t>
            </a:r>
          </a:p>
          <a:p>
            <a:pPr algn="l"/>
            <a:endParaRPr lang="pt-BR" b="1" dirty="0">
              <a:latin typeface="Fredoka" pitchFamily="2" charset="-79"/>
              <a:cs typeface="Fredoka" pitchFamily="2" charset="-79"/>
            </a:endParaRPr>
          </a:p>
          <a:p>
            <a:pPr algn="l"/>
            <a:r>
              <a:rPr lang="pt-BR" dirty="0">
                <a:solidFill>
                  <a:srgbClr val="FFFFFF"/>
                </a:solidFill>
                <a:latin typeface="Fredoka" pitchFamily="2" charset="-79"/>
                <a:cs typeface="Fredoka" pitchFamily="2" charset="-79"/>
              </a:rPr>
              <a:t>Intangibilidade: Não pode ser tocado fisicamente.</a:t>
            </a:r>
          </a:p>
          <a:p>
            <a:pPr marL="285750" indent="-285750" algn="l">
              <a:buFont typeface="Arial" panose="020B0604020202020204" pitchFamily="34" charset="0"/>
              <a:buChar char="•"/>
            </a:pPr>
            <a:endParaRPr lang="pt-BR" dirty="0">
              <a:solidFill>
                <a:srgbClr val="FFFFFF"/>
              </a:solidFill>
              <a:latin typeface="Fredoka" pitchFamily="2" charset="-79"/>
              <a:cs typeface="Fredoka" pitchFamily="2" charset="-79"/>
            </a:endParaRPr>
          </a:p>
          <a:p>
            <a:pPr algn="l"/>
            <a:r>
              <a:rPr lang="pt-BR" dirty="0">
                <a:solidFill>
                  <a:srgbClr val="FFFFFF"/>
                </a:solidFill>
                <a:latin typeface="Fredoka" pitchFamily="2" charset="-79"/>
                <a:cs typeface="Fredoka" pitchFamily="2" charset="-79"/>
              </a:rPr>
              <a:t>Alterável: Pode ser facilmente alterado, atualizado ou excluído.</a:t>
            </a:r>
          </a:p>
          <a:p>
            <a:pPr marL="285750" indent="-285750" algn="l">
              <a:buFont typeface="Arial" panose="020B0604020202020204" pitchFamily="34" charset="0"/>
              <a:buChar char="•"/>
            </a:pPr>
            <a:endParaRPr lang="pt-BR" dirty="0">
              <a:solidFill>
                <a:srgbClr val="FFFFFF"/>
              </a:solidFill>
              <a:latin typeface="Fredoka" pitchFamily="2" charset="-79"/>
              <a:cs typeface="Fredoka" pitchFamily="2" charset="-79"/>
            </a:endParaRPr>
          </a:p>
          <a:p>
            <a:pPr algn="l"/>
            <a:r>
              <a:rPr lang="pt-BR" dirty="0">
                <a:solidFill>
                  <a:srgbClr val="FFFFFF"/>
                </a:solidFill>
                <a:latin typeface="Fredoka" pitchFamily="2" charset="-79"/>
                <a:cs typeface="Fredoka" pitchFamily="2" charset="-79"/>
              </a:rPr>
              <a:t>Independência Física: Pode ser transferido entre diferentes hardwares, embora o software precise ser compatível com o hardware para funcionar corretamente.</a:t>
            </a:r>
          </a:p>
        </p:txBody>
      </p:sp>
    </p:spTree>
    <p:extLst>
      <p:ext uri="{BB962C8B-B14F-4D97-AF65-F5344CB8AC3E}">
        <p14:creationId xmlns:p14="http://schemas.microsoft.com/office/powerpoint/2010/main" val="2519224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C34128CC-0962-E15D-496D-3A3FA9E03A20}"/>
              </a:ext>
            </a:extLst>
          </p:cNvPr>
          <p:cNvSpPr txBox="1"/>
          <p:nvPr/>
        </p:nvSpPr>
        <p:spPr>
          <a:xfrm>
            <a:off x="1689903" y="520861"/>
            <a:ext cx="10141025" cy="584775"/>
          </a:xfrm>
          <a:prstGeom prst="rect">
            <a:avLst/>
          </a:prstGeom>
          <a:noFill/>
        </p:spPr>
        <p:txBody>
          <a:bodyPr wrap="square" rtlCol="0">
            <a:spAutoFit/>
          </a:bodyPr>
          <a:lstStyle/>
          <a:p>
            <a:r>
              <a:rPr lang="pt-BR" sz="3200" dirty="0">
                <a:solidFill>
                  <a:schemeClr val="accent4"/>
                </a:solidFill>
                <a:latin typeface="Fredoka" pitchFamily="2" charset="-79"/>
                <a:cs typeface="Fredoka" pitchFamily="2" charset="-79"/>
              </a:rPr>
              <a:t>TÓPICOS DE INFRAESTRUTURA DA AWS</a:t>
            </a:r>
          </a:p>
        </p:txBody>
      </p:sp>
      <p:sp>
        <p:nvSpPr>
          <p:cNvPr id="6" name="Retângulo Arredondado 5">
            <a:extLst>
              <a:ext uri="{FF2B5EF4-FFF2-40B4-BE49-F238E27FC236}">
                <a16:creationId xmlns:a16="http://schemas.microsoft.com/office/drawing/2014/main" id="{CDDB030F-3492-63BE-0A04-A47D0295779B}"/>
              </a:ext>
            </a:extLst>
          </p:cNvPr>
          <p:cNvSpPr/>
          <p:nvPr/>
        </p:nvSpPr>
        <p:spPr>
          <a:xfrm>
            <a:off x="393538" y="3282520"/>
            <a:ext cx="2592729" cy="1307940"/>
          </a:xfrm>
          <a:prstGeom prst="round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bg2"/>
                </a:solidFill>
                <a:latin typeface="Fredoka" pitchFamily="2" charset="-79"/>
                <a:cs typeface="Fredoka" pitchFamily="2" charset="-79"/>
              </a:rPr>
              <a:t>INFRAESTRUTURA DA AWS</a:t>
            </a:r>
          </a:p>
        </p:txBody>
      </p:sp>
      <p:sp>
        <p:nvSpPr>
          <p:cNvPr id="8" name="Retângulo 7">
            <a:extLst>
              <a:ext uri="{FF2B5EF4-FFF2-40B4-BE49-F238E27FC236}">
                <a16:creationId xmlns:a16="http://schemas.microsoft.com/office/drawing/2014/main" id="{88D675BF-9144-9842-C658-234D66D988AA}"/>
              </a:ext>
            </a:extLst>
          </p:cNvPr>
          <p:cNvSpPr/>
          <p:nvPr/>
        </p:nvSpPr>
        <p:spPr>
          <a:xfrm>
            <a:off x="5542596" y="1520804"/>
            <a:ext cx="4328932" cy="636607"/>
          </a:xfrm>
          <a:prstGeom prst="rect">
            <a:avLst/>
          </a:prstGeom>
          <a:solidFill>
            <a:schemeClr val="accent6">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bg2"/>
                </a:solidFill>
                <a:latin typeface="Fredoka" pitchFamily="2" charset="-79"/>
                <a:cs typeface="Fredoka" pitchFamily="2" charset="-79"/>
              </a:rPr>
              <a:t>DATA CENTERS</a:t>
            </a:r>
          </a:p>
        </p:txBody>
      </p:sp>
      <p:sp>
        <p:nvSpPr>
          <p:cNvPr id="10" name="Retângulo 9">
            <a:extLst>
              <a:ext uri="{FF2B5EF4-FFF2-40B4-BE49-F238E27FC236}">
                <a16:creationId xmlns:a16="http://schemas.microsoft.com/office/drawing/2014/main" id="{FF3F38CB-1554-80BB-E59C-0BB83087B3CF}"/>
              </a:ext>
            </a:extLst>
          </p:cNvPr>
          <p:cNvSpPr/>
          <p:nvPr/>
        </p:nvSpPr>
        <p:spPr>
          <a:xfrm>
            <a:off x="5542596" y="2422017"/>
            <a:ext cx="4328932" cy="636607"/>
          </a:xfrm>
          <a:prstGeom prst="rect">
            <a:avLst/>
          </a:prstGeom>
          <a:solidFill>
            <a:srgbClr val="1C7F8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bg2"/>
                </a:solidFill>
                <a:latin typeface="Fredoka" pitchFamily="2" charset="-79"/>
                <a:cs typeface="Fredoka" pitchFamily="2" charset="-79"/>
              </a:rPr>
              <a:t>ZONAS DE DISPONIBILIDADE</a:t>
            </a:r>
          </a:p>
        </p:txBody>
      </p:sp>
      <p:sp>
        <p:nvSpPr>
          <p:cNvPr id="11" name="Retângulo 10">
            <a:extLst>
              <a:ext uri="{FF2B5EF4-FFF2-40B4-BE49-F238E27FC236}">
                <a16:creationId xmlns:a16="http://schemas.microsoft.com/office/drawing/2014/main" id="{DA562B21-9761-D965-4689-A534A61A931B}"/>
              </a:ext>
            </a:extLst>
          </p:cNvPr>
          <p:cNvSpPr/>
          <p:nvPr/>
        </p:nvSpPr>
        <p:spPr>
          <a:xfrm>
            <a:off x="5542596" y="3323230"/>
            <a:ext cx="4328932" cy="636607"/>
          </a:xfrm>
          <a:prstGeom prst="rect">
            <a:avLst/>
          </a:prstGeom>
          <a:solidFill>
            <a:srgbClr val="33559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bg2"/>
                </a:solidFill>
                <a:latin typeface="Fredoka" pitchFamily="2" charset="-79"/>
                <a:cs typeface="Fredoka" pitchFamily="2" charset="-79"/>
              </a:rPr>
              <a:t>REGIÕES</a:t>
            </a:r>
          </a:p>
        </p:txBody>
      </p:sp>
      <p:sp>
        <p:nvSpPr>
          <p:cNvPr id="12" name="Retângulo 11">
            <a:extLst>
              <a:ext uri="{FF2B5EF4-FFF2-40B4-BE49-F238E27FC236}">
                <a16:creationId xmlns:a16="http://schemas.microsoft.com/office/drawing/2014/main" id="{04CDDDDA-4EA1-DBA3-8656-BE5B0F8C6C47}"/>
              </a:ext>
            </a:extLst>
          </p:cNvPr>
          <p:cNvSpPr/>
          <p:nvPr/>
        </p:nvSpPr>
        <p:spPr>
          <a:xfrm>
            <a:off x="5542596" y="4217520"/>
            <a:ext cx="4328932" cy="636607"/>
          </a:xfrm>
          <a:prstGeom prst="rect">
            <a:avLst/>
          </a:prstGeom>
          <a:solidFill>
            <a:srgbClr val="5F28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bg2"/>
                </a:solidFill>
                <a:latin typeface="Fredoka" pitchFamily="2" charset="-79"/>
                <a:cs typeface="Fredoka" pitchFamily="2" charset="-79"/>
              </a:rPr>
              <a:t>ZONAS LOCAIS</a:t>
            </a:r>
          </a:p>
        </p:txBody>
      </p:sp>
      <p:sp>
        <p:nvSpPr>
          <p:cNvPr id="13" name="Retângulo 12">
            <a:extLst>
              <a:ext uri="{FF2B5EF4-FFF2-40B4-BE49-F238E27FC236}">
                <a16:creationId xmlns:a16="http://schemas.microsoft.com/office/drawing/2014/main" id="{2F9D94CE-5682-56D3-A67C-1CC2279ED8FD}"/>
              </a:ext>
            </a:extLst>
          </p:cNvPr>
          <p:cNvSpPr/>
          <p:nvPr/>
        </p:nvSpPr>
        <p:spPr>
          <a:xfrm>
            <a:off x="5542596" y="5118733"/>
            <a:ext cx="4328932" cy="636607"/>
          </a:xfrm>
          <a:prstGeom prst="rect">
            <a:avLst/>
          </a:prstGeom>
          <a:solidFill>
            <a:srgbClr val="964D1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bg2"/>
                </a:solidFill>
                <a:latin typeface="Fredoka" pitchFamily="2" charset="-79"/>
                <a:cs typeface="Fredoka" pitchFamily="2" charset="-79"/>
              </a:rPr>
              <a:t>LOCAIS DE BORDA</a:t>
            </a:r>
          </a:p>
        </p:txBody>
      </p:sp>
      <p:sp>
        <p:nvSpPr>
          <p:cNvPr id="2" name="Retângulo 1">
            <a:extLst>
              <a:ext uri="{FF2B5EF4-FFF2-40B4-BE49-F238E27FC236}">
                <a16:creationId xmlns:a16="http://schemas.microsoft.com/office/drawing/2014/main" id="{32A7830B-D4B1-AD69-D0E4-563C4F9EBF99}"/>
              </a:ext>
            </a:extLst>
          </p:cNvPr>
          <p:cNvSpPr/>
          <p:nvPr/>
        </p:nvSpPr>
        <p:spPr>
          <a:xfrm>
            <a:off x="5542596" y="6018835"/>
            <a:ext cx="4328932" cy="636607"/>
          </a:xfrm>
          <a:prstGeom prst="rect">
            <a:avLst/>
          </a:prstGeom>
          <a:solidFill>
            <a:srgbClr val="AD5EA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bg2"/>
                </a:solidFill>
                <a:latin typeface="Fredoka" pitchFamily="2" charset="-79"/>
                <a:cs typeface="Fredoka" pitchFamily="2" charset="-79"/>
              </a:rPr>
              <a:t>WAVELENGTH</a:t>
            </a:r>
          </a:p>
        </p:txBody>
      </p:sp>
    </p:spTree>
    <p:extLst>
      <p:ext uri="{BB962C8B-B14F-4D97-AF65-F5344CB8AC3E}">
        <p14:creationId xmlns:p14="http://schemas.microsoft.com/office/powerpoint/2010/main" val="2468686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9BFAC2-39DC-C04D-5C43-AEFA5CB6AD7A}"/>
              </a:ext>
            </a:extLst>
          </p:cNvPr>
          <p:cNvSpPr>
            <a:spLocks noGrp="1"/>
          </p:cNvSpPr>
          <p:nvPr>
            <p:ph type="title"/>
          </p:nvPr>
        </p:nvSpPr>
        <p:spPr/>
        <p:txBody>
          <a:bodyPr>
            <a:normAutofit/>
          </a:bodyPr>
          <a:lstStyle/>
          <a:p>
            <a:r>
              <a:rPr lang="pt-BR" sz="3600" dirty="0">
                <a:solidFill>
                  <a:schemeClr val="accent4"/>
                </a:solidFill>
                <a:latin typeface="Fredoka" pitchFamily="2" charset="-79"/>
                <a:cs typeface="Fredoka" pitchFamily="2" charset="-79"/>
              </a:rPr>
              <a:t>DATACENTERS DA AWS</a:t>
            </a:r>
          </a:p>
        </p:txBody>
      </p:sp>
      <p:sp>
        <p:nvSpPr>
          <p:cNvPr id="3" name="Espaço Reservado para Conteúdo 2">
            <a:extLst>
              <a:ext uri="{FF2B5EF4-FFF2-40B4-BE49-F238E27FC236}">
                <a16:creationId xmlns:a16="http://schemas.microsoft.com/office/drawing/2014/main" id="{DEEF8252-DC71-F3A4-EE76-52EE9A6DF2D5}"/>
              </a:ext>
            </a:extLst>
          </p:cNvPr>
          <p:cNvSpPr>
            <a:spLocks noGrp="1"/>
          </p:cNvSpPr>
          <p:nvPr>
            <p:ph idx="1"/>
          </p:nvPr>
        </p:nvSpPr>
        <p:spPr/>
        <p:txBody>
          <a:bodyPr>
            <a:normAutofit fontScale="92500" lnSpcReduction="10000"/>
          </a:bodyPr>
          <a:lstStyle/>
          <a:p>
            <a:pPr marL="0" indent="0">
              <a:buNone/>
            </a:pPr>
            <a:r>
              <a:rPr lang="pt-BR" dirty="0">
                <a:solidFill>
                  <a:srgbClr val="FFFFFF"/>
                </a:solidFill>
                <a:latin typeface="Fredoka" pitchFamily="2" charset="-79"/>
                <a:cs typeface="Fredoka" pitchFamily="2" charset="-79"/>
              </a:rPr>
              <a:t>Os data centers hospedam milhares de servidores, normalmente tem de 50.000 a 80.000 servidores físicos</a:t>
            </a:r>
          </a:p>
          <a:p>
            <a:pPr marL="0" indent="0">
              <a:buNone/>
            </a:pPr>
            <a:endParaRPr lang="pt-BR" dirty="0">
              <a:solidFill>
                <a:srgbClr val="FFFFFF"/>
              </a:solidFill>
              <a:latin typeface="Fredoka" pitchFamily="2" charset="-79"/>
              <a:cs typeface="Fredoka" pitchFamily="2" charset="-79"/>
            </a:endParaRPr>
          </a:p>
          <a:p>
            <a:pPr marL="0" indent="0">
              <a:buNone/>
            </a:pPr>
            <a:r>
              <a:rPr lang="pt-BR" dirty="0">
                <a:solidFill>
                  <a:srgbClr val="FFFFFF"/>
                </a:solidFill>
                <a:latin typeface="Fredoka" pitchFamily="2" charset="-79"/>
                <a:cs typeface="Fredoka" pitchFamily="2" charset="-79"/>
              </a:rPr>
              <a:t>Cada local usa equipamentos de rede proprietários da AWS</a:t>
            </a:r>
          </a:p>
          <a:p>
            <a:pPr marL="0" indent="0">
              <a:buNone/>
            </a:pPr>
            <a:endParaRPr lang="pt-BR" dirty="0">
              <a:solidFill>
                <a:srgbClr val="FFFFFF"/>
              </a:solidFill>
              <a:latin typeface="Fredoka" pitchFamily="2" charset="-79"/>
              <a:cs typeface="Fredoka" pitchFamily="2" charset="-79"/>
            </a:endParaRPr>
          </a:p>
          <a:p>
            <a:pPr marL="0" indent="0">
              <a:buNone/>
            </a:pPr>
            <a:r>
              <a:rPr lang="pt-BR" dirty="0">
                <a:solidFill>
                  <a:srgbClr val="FFFFFF"/>
                </a:solidFill>
                <a:latin typeface="Fredoka" pitchFamily="2" charset="-79"/>
                <a:cs typeface="Fredoka" pitchFamily="2" charset="-79"/>
              </a:rPr>
              <a:t>Os data centers são organizados em zonas de disponibilidade</a:t>
            </a:r>
          </a:p>
          <a:p>
            <a:pPr marL="0" indent="0">
              <a:buNone/>
            </a:pPr>
            <a:r>
              <a:rPr lang="pt-BR" dirty="0">
                <a:solidFill>
                  <a:srgbClr val="FFFFFF"/>
                </a:solidFill>
                <a:latin typeface="Fredoka" pitchFamily="2" charset="-79"/>
                <a:cs typeface="Fredoka" pitchFamily="2" charset="-79"/>
              </a:rPr>
              <a:t>(Quando estamos na AWS não costumamos falar mais em data centers, e sim AZs)</a:t>
            </a:r>
          </a:p>
          <a:p>
            <a:pPr marL="0" indent="0">
              <a:buNone/>
            </a:pPr>
            <a:endParaRPr lang="pt-BR" dirty="0">
              <a:solidFill>
                <a:srgbClr val="FFFFFF"/>
              </a:solidFill>
              <a:latin typeface="Fredoka" pitchFamily="2" charset="-79"/>
              <a:cs typeface="Fredoka" pitchFamily="2" charset="-79"/>
            </a:endParaRPr>
          </a:p>
          <a:p>
            <a:pPr marL="0" indent="0">
              <a:buNone/>
            </a:pPr>
            <a:r>
              <a:rPr lang="pt-BR" dirty="0">
                <a:solidFill>
                  <a:srgbClr val="FFFFFF"/>
                </a:solidFill>
                <a:latin typeface="Fredoka" pitchFamily="2" charset="-79"/>
                <a:cs typeface="Fredoka" pitchFamily="2" charset="-79"/>
              </a:rPr>
              <a:t>Cada data center tem energia, redes e conectividade redundantes</a:t>
            </a:r>
          </a:p>
        </p:txBody>
      </p:sp>
    </p:spTree>
    <p:extLst>
      <p:ext uri="{BB962C8B-B14F-4D97-AF65-F5344CB8AC3E}">
        <p14:creationId xmlns:p14="http://schemas.microsoft.com/office/powerpoint/2010/main" val="1667140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9BFAC2-39DC-C04D-5C43-AEFA5CB6AD7A}"/>
              </a:ext>
            </a:extLst>
          </p:cNvPr>
          <p:cNvSpPr>
            <a:spLocks noGrp="1"/>
          </p:cNvSpPr>
          <p:nvPr>
            <p:ph type="title"/>
          </p:nvPr>
        </p:nvSpPr>
        <p:spPr/>
        <p:txBody>
          <a:bodyPr>
            <a:normAutofit/>
          </a:bodyPr>
          <a:lstStyle/>
          <a:p>
            <a:r>
              <a:rPr lang="pt-BR" sz="3600" dirty="0">
                <a:solidFill>
                  <a:schemeClr val="accent4"/>
                </a:solidFill>
                <a:latin typeface="Fredoka" pitchFamily="2" charset="-79"/>
                <a:cs typeface="Fredoka" pitchFamily="2" charset="-79"/>
              </a:rPr>
              <a:t>DATACENTERS SEGURANÇA FÍSICA</a:t>
            </a:r>
          </a:p>
        </p:txBody>
      </p:sp>
      <p:pic>
        <p:nvPicPr>
          <p:cNvPr id="2050" name="Picture 2">
            <a:extLst>
              <a:ext uri="{FF2B5EF4-FFF2-40B4-BE49-F238E27FC236}">
                <a16:creationId xmlns:a16="http://schemas.microsoft.com/office/drawing/2014/main" id="{53053507-BE77-15F4-EA39-6FE5146696A9}"/>
              </a:ext>
            </a:extLst>
          </p:cNvPr>
          <p:cNvPicPr>
            <a:picLocks noChangeAspect="1" noChangeArrowheads="1"/>
          </p:cNvPicPr>
          <p:nvPr/>
        </p:nvPicPr>
        <p:blipFill>
          <a:blip r:embed="rId3"/>
          <a:srcRect/>
          <a:stretch/>
        </p:blipFill>
        <p:spPr bwMode="auto">
          <a:xfrm>
            <a:off x="4456511" y="2763733"/>
            <a:ext cx="3056730" cy="30567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âmera cftv - ícones de tecnologia grátis">
            <a:extLst>
              <a:ext uri="{FF2B5EF4-FFF2-40B4-BE49-F238E27FC236}">
                <a16:creationId xmlns:a16="http://schemas.microsoft.com/office/drawing/2014/main" id="{B70E041C-3AD8-1F90-82AF-8BA8A768F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913011">
            <a:off x="7614793" y="2465893"/>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re alarm - Free security icons">
            <a:extLst>
              <a:ext uri="{FF2B5EF4-FFF2-40B4-BE49-F238E27FC236}">
                <a16:creationId xmlns:a16="http://schemas.microsoft.com/office/drawing/2014/main" id="{274B893D-11AD-9676-B335-130BA78187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2900" y="4292098"/>
            <a:ext cx="1160462" cy="116046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iometrics - Free security icons">
            <a:extLst>
              <a:ext uri="{FF2B5EF4-FFF2-40B4-BE49-F238E27FC236}">
                <a16:creationId xmlns:a16="http://schemas.microsoft.com/office/drawing/2014/main" id="{748BF759-D65B-7909-90AA-9D74483F90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2682" y="2503735"/>
            <a:ext cx="1160462" cy="116046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ecurity guard - Free user icons">
            <a:extLst>
              <a:ext uri="{FF2B5EF4-FFF2-40B4-BE49-F238E27FC236}">
                <a16:creationId xmlns:a16="http://schemas.microsoft.com/office/drawing/2014/main" id="{1F662868-705A-FBF5-9036-DAFBD839A0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3865" y="3913906"/>
            <a:ext cx="1574799" cy="157479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Agrupar 6">
            <a:extLst>
              <a:ext uri="{FF2B5EF4-FFF2-40B4-BE49-F238E27FC236}">
                <a16:creationId xmlns:a16="http://schemas.microsoft.com/office/drawing/2014/main" id="{D10ED5BC-DACE-7F5D-7A07-2A8E57CB3944}"/>
              </a:ext>
            </a:extLst>
          </p:cNvPr>
          <p:cNvGrpSpPr/>
          <p:nvPr/>
        </p:nvGrpSpPr>
        <p:grpSpPr>
          <a:xfrm>
            <a:off x="14996" y="3913906"/>
            <a:ext cx="1273031" cy="1273031"/>
            <a:chOff x="669142" y="1734944"/>
            <a:chExt cx="1273031" cy="1273031"/>
          </a:xfrm>
        </p:grpSpPr>
        <p:pic>
          <p:nvPicPr>
            <p:cNvPr id="2064" name="Picture 16">
              <a:extLst>
                <a:ext uri="{FF2B5EF4-FFF2-40B4-BE49-F238E27FC236}">
                  <a16:creationId xmlns:a16="http://schemas.microsoft.com/office/drawing/2014/main" id="{60E51FBF-41E5-AC28-E2C6-48C863F3B6ED}"/>
                </a:ext>
              </a:extLst>
            </p:cNvPr>
            <p:cNvPicPr>
              <a:picLocks noChangeAspect="1" noChangeArrowheads="1"/>
            </p:cNvPicPr>
            <p:nvPr/>
          </p:nvPicPr>
          <p:blipFill>
            <a:blip r:embed="rId8"/>
            <a:srcRect/>
            <a:stretch/>
          </p:blipFill>
          <p:spPr bwMode="auto">
            <a:xfrm>
              <a:off x="669142" y="1734944"/>
              <a:ext cx="1273031" cy="1273031"/>
            </a:xfrm>
            <a:prstGeom prst="rect">
              <a:avLst/>
            </a:prstGeom>
            <a:noFill/>
            <a:extLst>
              <a:ext uri="{909E8E84-426E-40DD-AFC4-6F175D3DCCD1}">
                <a14:hiddenFill xmlns:a14="http://schemas.microsoft.com/office/drawing/2010/main">
                  <a:solidFill>
                    <a:srgbClr val="FFFFFF"/>
                  </a:solidFill>
                </a14:hiddenFill>
              </a:ext>
            </a:extLst>
          </p:spPr>
        </p:pic>
        <p:sp>
          <p:nvSpPr>
            <p:cNvPr id="6" name="Processo 5">
              <a:extLst>
                <a:ext uri="{FF2B5EF4-FFF2-40B4-BE49-F238E27FC236}">
                  <a16:creationId xmlns:a16="http://schemas.microsoft.com/office/drawing/2014/main" id="{D3112847-2B1A-F83C-C1C8-5D2CF324E41D}"/>
                </a:ext>
              </a:extLst>
            </p:cNvPr>
            <p:cNvSpPr/>
            <p:nvPr/>
          </p:nvSpPr>
          <p:spPr>
            <a:xfrm>
              <a:off x="1305657" y="2219398"/>
              <a:ext cx="491767" cy="496908"/>
            </a:xfrm>
            <a:prstGeom prst="flowChartProcess">
              <a:avLst/>
            </a:prstGeom>
            <a:solidFill>
              <a:srgbClr val="48AF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68" name="Picture 20">
              <a:extLst>
                <a:ext uri="{FF2B5EF4-FFF2-40B4-BE49-F238E27FC236}">
                  <a16:creationId xmlns:a16="http://schemas.microsoft.com/office/drawing/2014/main" id="{CFA82284-5D68-C584-E2D6-E2E1D01687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7270" y="2284759"/>
              <a:ext cx="530154" cy="317477"/>
            </a:xfrm>
            <a:prstGeom prst="rect">
              <a:avLst/>
            </a:prstGeom>
            <a:noFill/>
            <a:extLst>
              <a:ext uri="{909E8E84-426E-40DD-AFC4-6F175D3DCCD1}">
                <a14:hiddenFill xmlns:a14="http://schemas.microsoft.com/office/drawing/2010/main">
                  <a:solidFill>
                    <a:srgbClr val="FFFFFF"/>
                  </a:solidFill>
                </a14:hiddenFill>
              </a:ext>
            </a:extLst>
          </p:spPr>
        </p:pic>
      </p:grpSp>
      <p:pic>
        <p:nvPicPr>
          <p:cNvPr id="2070" name="Picture 22" descr="Manutenção - ícones de diversos grátis">
            <a:extLst>
              <a:ext uri="{FF2B5EF4-FFF2-40B4-BE49-F238E27FC236}">
                <a16:creationId xmlns:a16="http://schemas.microsoft.com/office/drawing/2014/main" id="{3047404D-F0A3-9BAC-4D0E-D021FF363D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33842" y="4399390"/>
            <a:ext cx="1007779" cy="1007779"/>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03DA7DB5-ADE6-6267-352A-431133B35B6F}"/>
              </a:ext>
            </a:extLst>
          </p:cNvPr>
          <p:cNvSpPr txBox="1"/>
          <p:nvPr/>
        </p:nvSpPr>
        <p:spPr>
          <a:xfrm>
            <a:off x="9645120" y="381720"/>
            <a:ext cx="2150539" cy="369332"/>
          </a:xfrm>
          <a:prstGeom prst="rect">
            <a:avLst/>
          </a:prstGeom>
          <a:noFill/>
        </p:spPr>
        <p:txBody>
          <a:bodyPr wrap="square">
            <a:spAutoFit/>
          </a:bodyPr>
          <a:lstStyle/>
          <a:p>
            <a:r>
              <a:rPr lang="pt-BR" dirty="0">
                <a:solidFill>
                  <a:srgbClr val="FFFFFF"/>
                </a:solidFill>
                <a:latin typeface="Fredoka" pitchFamily="2" charset="-79"/>
                <a:cs typeface="Fredoka" pitchFamily="2" charset="-79"/>
              </a:rPr>
              <a:t>NIST 800-88</a:t>
            </a:r>
          </a:p>
        </p:txBody>
      </p:sp>
      <p:pic>
        <p:nvPicPr>
          <p:cNvPr id="2076" name="Picture 28" descr="Ciclo de vida do produto - ícones de ecologia e meio ambiente grátis">
            <a:extLst>
              <a:ext uri="{FF2B5EF4-FFF2-40B4-BE49-F238E27FC236}">
                <a16:creationId xmlns:a16="http://schemas.microsoft.com/office/drawing/2014/main" id="{729715A9-74B5-2245-01F7-29B6EECFE9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44402" y="922776"/>
            <a:ext cx="1227640" cy="122764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Ar condicionado - ícones de clima grátis">
            <a:extLst>
              <a:ext uri="{FF2B5EF4-FFF2-40B4-BE49-F238E27FC236}">
                <a16:creationId xmlns:a16="http://schemas.microsoft.com/office/drawing/2014/main" id="{6AC7CD99-C076-7329-A42B-ACDEA653A7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61280" y="4292098"/>
            <a:ext cx="1423008" cy="1423008"/>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Vazamento ícones em vetor livre criados por itim2101 | Ícones, Icone  grátis, Ícone">
            <a:extLst>
              <a:ext uri="{FF2B5EF4-FFF2-40B4-BE49-F238E27FC236}">
                <a16:creationId xmlns:a16="http://schemas.microsoft.com/office/drawing/2014/main" id="{4FC552EC-EF88-51E2-6168-0169D07A93D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720390" y="2615623"/>
            <a:ext cx="1273031" cy="127303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a:extLst>
              <a:ext uri="{FF2B5EF4-FFF2-40B4-BE49-F238E27FC236}">
                <a16:creationId xmlns:a16="http://schemas.microsoft.com/office/drawing/2014/main" id="{5FE9DC0A-EA7B-AC5A-5877-085EDB228293}"/>
              </a:ext>
            </a:extLst>
          </p:cNvPr>
          <p:cNvPicPr>
            <a:picLocks noChangeAspect="1"/>
          </p:cNvPicPr>
          <p:nvPr/>
        </p:nvPicPr>
        <p:blipFill>
          <a:blip r:embed="rId14"/>
          <a:stretch>
            <a:fillRect/>
          </a:stretch>
        </p:blipFill>
        <p:spPr>
          <a:xfrm>
            <a:off x="4266958" y="1525482"/>
            <a:ext cx="1160462" cy="1160462"/>
          </a:xfrm>
          <a:prstGeom prst="rect">
            <a:avLst/>
          </a:prstGeom>
        </p:spPr>
      </p:pic>
      <p:pic>
        <p:nvPicPr>
          <p:cNvPr id="14" name="Imagem 13">
            <a:extLst>
              <a:ext uri="{FF2B5EF4-FFF2-40B4-BE49-F238E27FC236}">
                <a16:creationId xmlns:a16="http://schemas.microsoft.com/office/drawing/2014/main" id="{241C7E79-A351-8768-D3A1-236E99CE3A93}"/>
              </a:ext>
            </a:extLst>
          </p:cNvPr>
          <p:cNvPicPr>
            <a:picLocks noChangeAspect="1"/>
          </p:cNvPicPr>
          <p:nvPr/>
        </p:nvPicPr>
        <p:blipFill>
          <a:blip r:embed="rId14"/>
          <a:stretch>
            <a:fillRect/>
          </a:stretch>
        </p:blipFill>
        <p:spPr>
          <a:xfrm>
            <a:off x="5662523" y="1521562"/>
            <a:ext cx="1160462" cy="1160462"/>
          </a:xfrm>
          <a:prstGeom prst="rect">
            <a:avLst/>
          </a:prstGeom>
        </p:spPr>
      </p:pic>
      <p:pic>
        <p:nvPicPr>
          <p:cNvPr id="15" name="Imagem 14">
            <a:extLst>
              <a:ext uri="{FF2B5EF4-FFF2-40B4-BE49-F238E27FC236}">
                <a16:creationId xmlns:a16="http://schemas.microsoft.com/office/drawing/2014/main" id="{49BA7708-481A-30D9-B349-A2C8505E6883}"/>
              </a:ext>
            </a:extLst>
          </p:cNvPr>
          <p:cNvPicPr>
            <a:picLocks noChangeAspect="1"/>
          </p:cNvPicPr>
          <p:nvPr/>
        </p:nvPicPr>
        <p:blipFill>
          <a:blip r:embed="rId14"/>
          <a:stretch>
            <a:fillRect/>
          </a:stretch>
        </p:blipFill>
        <p:spPr>
          <a:xfrm>
            <a:off x="7067462" y="1525482"/>
            <a:ext cx="1160462" cy="1160462"/>
          </a:xfrm>
          <a:prstGeom prst="rect">
            <a:avLst/>
          </a:prstGeom>
        </p:spPr>
      </p:pic>
      <p:pic>
        <p:nvPicPr>
          <p:cNvPr id="2086" name="Picture 38" descr="Stop - Free signs icons">
            <a:extLst>
              <a:ext uri="{FF2B5EF4-FFF2-40B4-BE49-F238E27FC236}">
                <a16:creationId xmlns:a16="http://schemas.microsoft.com/office/drawing/2014/main" id="{39B7E008-C569-6F56-34BC-EE17811C82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94290" y="4477244"/>
            <a:ext cx="548105" cy="5481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âmera cftv - ícones de tecnologia grátis">
            <a:extLst>
              <a:ext uri="{FF2B5EF4-FFF2-40B4-BE49-F238E27FC236}">
                <a16:creationId xmlns:a16="http://schemas.microsoft.com/office/drawing/2014/main" id="{C2F51620-7694-9022-08DC-ED274AE9DC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86989" flipH="1">
            <a:off x="2962916" y="2465891"/>
            <a:ext cx="1325564" cy="1325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931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Picture 10">
            <a:extLst>
              <a:ext uri="{FF2B5EF4-FFF2-40B4-BE49-F238E27FC236}">
                <a16:creationId xmlns:a16="http://schemas.microsoft.com/office/drawing/2014/main" id="{AE551C91-50AC-EA52-0329-5D9AC1242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2359" y="674819"/>
            <a:ext cx="6414965" cy="3888000"/>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a:extLst>
              <a:ext uri="{FF2B5EF4-FFF2-40B4-BE49-F238E27FC236}">
                <a16:creationId xmlns:a16="http://schemas.microsoft.com/office/drawing/2014/main" id="{ACC16439-55AD-66F5-4BF7-F8008A97B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944" y="4562820"/>
            <a:ext cx="3147456" cy="227688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39BFAC2-39DC-C04D-5C43-AEFA5CB6AD7A}"/>
              </a:ext>
            </a:extLst>
          </p:cNvPr>
          <p:cNvSpPr>
            <a:spLocks noGrp="1"/>
          </p:cNvSpPr>
          <p:nvPr>
            <p:ph type="title"/>
          </p:nvPr>
        </p:nvSpPr>
        <p:spPr>
          <a:xfrm>
            <a:off x="370390" y="0"/>
            <a:ext cx="6366076" cy="889178"/>
          </a:xfrm>
        </p:spPr>
        <p:txBody>
          <a:bodyPr>
            <a:normAutofit/>
          </a:bodyPr>
          <a:lstStyle/>
          <a:p>
            <a:r>
              <a:rPr lang="pt-BR" sz="3600" dirty="0">
                <a:solidFill>
                  <a:schemeClr val="accent4"/>
                </a:solidFill>
                <a:latin typeface="Fredoka" pitchFamily="2" charset="-79"/>
                <a:cs typeface="Fredoka" pitchFamily="2" charset="-79"/>
              </a:rPr>
              <a:t>ZONAS DE DISPONIBILIDADE</a:t>
            </a:r>
          </a:p>
        </p:txBody>
      </p:sp>
      <p:sp>
        <p:nvSpPr>
          <p:cNvPr id="3" name="Espaço Reservado para Conteúdo 2">
            <a:extLst>
              <a:ext uri="{FF2B5EF4-FFF2-40B4-BE49-F238E27FC236}">
                <a16:creationId xmlns:a16="http://schemas.microsoft.com/office/drawing/2014/main" id="{DEEF8252-DC71-F3A4-EE76-52EE9A6DF2D5}"/>
              </a:ext>
            </a:extLst>
          </p:cNvPr>
          <p:cNvSpPr>
            <a:spLocks noGrp="1"/>
          </p:cNvSpPr>
          <p:nvPr>
            <p:ph idx="1"/>
          </p:nvPr>
        </p:nvSpPr>
        <p:spPr>
          <a:xfrm>
            <a:off x="373652" y="1200544"/>
            <a:ext cx="5066630" cy="5374340"/>
          </a:xfrm>
        </p:spPr>
        <p:txBody>
          <a:bodyPr>
            <a:noAutofit/>
          </a:bodyPr>
          <a:lstStyle/>
          <a:p>
            <a:pPr marL="0" indent="0">
              <a:buNone/>
            </a:pPr>
            <a:r>
              <a:rPr lang="pt-BR" sz="2000" dirty="0">
                <a:solidFill>
                  <a:srgbClr val="FFFFFF"/>
                </a:solidFill>
                <a:latin typeface="Fredoka" pitchFamily="2" charset="-79"/>
                <a:cs typeface="Fredoka" pitchFamily="2" charset="-79"/>
              </a:rPr>
              <a:t>As zonas de disponibilidade são:</a:t>
            </a:r>
          </a:p>
          <a:p>
            <a:pPr marL="0" indent="0">
              <a:buNone/>
            </a:pPr>
            <a:endParaRPr lang="pt-BR" sz="2000" dirty="0">
              <a:solidFill>
                <a:srgbClr val="FFFFFF"/>
              </a:solidFill>
              <a:latin typeface="Fredoka" pitchFamily="2" charset="-79"/>
              <a:cs typeface="Fredoka" pitchFamily="2" charset="-79"/>
            </a:endParaRPr>
          </a:p>
          <a:p>
            <a:pPr marL="0" indent="0">
              <a:buNone/>
            </a:pPr>
            <a:r>
              <a:rPr lang="pt-BR" sz="2000" dirty="0">
                <a:solidFill>
                  <a:srgbClr val="FFFFFF"/>
                </a:solidFill>
                <a:latin typeface="Fredoka" pitchFamily="2" charset="-79"/>
                <a:cs typeface="Fredoka" pitchFamily="2" charset="-79"/>
              </a:rPr>
              <a:t>Data centers em uma região</a:t>
            </a:r>
          </a:p>
          <a:p>
            <a:pPr marL="0" indent="0">
              <a:buNone/>
            </a:pPr>
            <a:endParaRPr lang="pt-BR" sz="2000" dirty="0">
              <a:solidFill>
                <a:srgbClr val="FFFFFF"/>
              </a:solidFill>
              <a:latin typeface="Fredoka" pitchFamily="2" charset="-79"/>
              <a:cs typeface="Fredoka" pitchFamily="2" charset="-79"/>
            </a:endParaRPr>
          </a:p>
          <a:p>
            <a:pPr marL="0" indent="0">
              <a:buNone/>
            </a:pPr>
            <a:r>
              <a:rPr lang="pt-BR" sz="2000" dirty="0">
                <a:solidFill>
                  <a:srgbClr val="FFFFFF"/>
                </a:solidFill>
                <a:latin typeface="Fredoka" pitchFamily="2" charset="-79"/>
                <a:cs typeface="Fredoka" pitchFamily="2" charset="-79"/>
              </a:rPr>
              <a:t>Projetadas para </a:t>
            </a:r>
          </a:p>
          <a:p>
            <a:pPr marL="0" indent="0">
              <a:buNone/>
            </a:pPr>
            <a:r>
              <a:rPr lang="pt-BR" sz="2000" dirty="0">
                <a:solidFill>
                  <a:srgbClr val="FFFFFF"/>
                </a:solidFill>
                <a:latin typeface="Fredoka" pitchFamily="2" charset="-79"/>
                <a:cs typeface="Fredoka" pitchFamily="2" charset="-79"/>
              </a:rPr>
              <a:t>isolamento de falhas</a:t>
            </a:r>
          </a:p>
          <a:p>
            <a:pPr marL="0" indent="0">
              <a:buNone/>
            </a:pPr>
            <a:endParaRPr lang="pt-BR" sz="2000" dirty="0">
              <a:solidFill>
                <a:srgbClr val="FFFFFF"/>
              </a:solidFill>
              <a:latin typeface="Fredoka" pitchFamily="2" charset="-79"/>
              <a:cs typeface="Fredoka" pitchFamily="2" charset="-79"/>
            </a:endParaRPr>
          </a:p>
          <a:p>
            <a:pPr marL="0" indent="0">
              <a:buNone/>
            </a:pPr>
            <a:r>
              <a:rPr lang="pt-BR" sz="2000" dirty="0">
                <a:solidFill>
                  <a:srgbClr val="FFFFFF"/>
                </a:solidFill>
                <a:latin typeface="Fredoka" pitchFamily="2" charset="-79"/>
                <a:cs typeface="Fredoka" pitchFamily="2" charset="-79"/>
              </a:rPr>
              <a:t>Interconectadas usando links privados de alta velocidade</a:t>
            </a:r>
          </a:p>
          <a:p>
            <a:pPr marL="0" indent="0">
              <a:buNone/>
            </a:pPr>
            <a:endParaRPr lang="pt-BR" sz="2000" dirty="0">
              <a:solidFill>
                <a:srgbClr val="FFFFFF"/>
              </a:solidFill>
              <a:latin typeface="Fredoka" pitchFamily="2" charset="-79"/>
              <a:cs typeface="Fredoka" pitchFamily="2" charset="-79"/>
            </a:endParaRPr>
          </a:p>
          <a:p>
            <a:pPr marL="0" indent="0">
              <a:buNone/>
            </a:pPr>
            <a:r>
              <a:rPr lang="pt-BR" sz="2000" dirty="0">
                <a:solidFill>
                  <a:srgbClr val="FFFFFF"/>
                </a:solidFill>
                <a:latin typeface="Fredoka" pitchFamily="2" charset="-79"/>
                <a:cs typeface="Fredoka" pitchFamily="2" charset="-79"/>
              </a:rPr>
              <a:t>Usadas para alcançar alta disponibilidade</a:t>
            </a:r>
          </a:p>
          <a:p>
            <a:pPr marL="0" indent="0">
              <a:buNone/>
            </a:pPr>
            <a:endParaRPr lang="pt-BR" sz="2000" dirty="0">
              <a:solidFill>
                <a:srgbClr val="FFFFFF"/>
              </a:solidFill>
              <a:latin typeface="Fredoka" pitchFamily="2" charset="-79"/>
              <a:cs typeface="Fredoka" pitchFamily="2" charset="-79"/>
            </a:endParaRPr>
          </a:p>
          <a:p>
            <a:pPr marL="0" indent="0">
              <a:buNone/>
            </a:pPr>
            <a:r>
              <a:rPr lang="pt-BR" sz="2000" dirty="0">
                <a:solidFill>
                  <a:srgbClr val="FFFFFF"/>
                </a:solidFill>
                <a:latin typeface="Fredoka" pitchFamily="2" charset="-79"/>
                <a:cs typeface="Fredoka" pitchFamily="2" charset="-79"/>
              </a:rPr>
              <a:t>Alta disponibilidade significa projetar para tempo mínimo de inatividade</a:t>
            </a:r>
          </a:p>
        </p:txBody>
      </p:sp>
      <p:grpSp>
        <p:nvGrpSpPr>
          <p:cNvPr id="37" name="Agrupar 36">
            <a:extLst>
              <a:ext uri="{FF2B5EF4-FFF2-40B4-BE49-F238E27FC236}">
                <a16:creationId xmlns:a16="http://schemas.microsoft.com/office/drawing/2014/main" id="{D8A0916D-0CCF-DAEC-3EC9-F1E94C638D3B}"/>
              </a:ext>
            </a:extLst>
          </p:cNvPr>
          <p:cNvGrpSpPr/>
          <p:nvPr/>
        </p:nvGrpSpPr>
        <p:grpSpPr>
          <a:xfrm>
            <a:off x="6117967" y="1837070"/>
            <a:ext cx="5403990" cy="2050644"/>
            <a:chOff x="6306207" y="2153034"/>
            <a:chExt cx="5403990" cy="2050644"/>
          </a:xfrm>
        </p:grpSpPr>
        <p:grpSp>
          <p:nvGrpSpPr>
            <p:cNvPr id="18" name="Agrupar 17">
              <a:extLst>
                <a:ext uri="{FF2B5EF4-FFF2-40B4-BE49-F238E27FC236}">
                  <a16:creationId xmlns:a16="http://schemas.microsoft.com/office/drawing/2014/main" id="{248222D6-796F-74E1-36A6-B57FEC09D24A}"/>
                </a:ext>
              </a:extLst>
            </p:cNvPr>
            <p:cNvGrpSpPr/>
            <p:nvPr/>
          </p:nvGrpSpPr>
          <p:grpSpPr>
            <a:xfrm>
              <a:off x="6306207" y="2153034"/>
              <a:ext cx="5403990" cy="1573619"/>
              <a:chOff x="6521303" y="2247013"/>
              <a:chExt cx="5403990" cy="1573619"/>
            </a:xfrm>
          </p:grpSpPr>
          <p:grpSp>
            <p:nvGrpSpPr>
              <p:cNvPr id="11" name="Agrupar 10">
                <a:extLst>
                  <a:ext uri="{FF2B5EF4-FFF2-40B4-BE49-F238E27FC236}">
                    <a16:creationId xmlns:a16="http://schemas.microsoft.com/office/drawing/2014/main" id="{1D29EECA-E709-4262-49B7-7914BC7A66C2}"/>
                  </a:ext>
                </a:extLst>
              </p:cNvPr>
              <p:cNvGrpSpPr/>
              <p:nvPr/>
            </p:nvGrpSpPr>
            <p:grpSpPr>
              <a:xfrm>
                <a:off x="8383326" y="2247013"/>
                <a:ext cx="1679944" cy="1573619"/>
                <a:chOff x="6432698" y="2094614"/>
                <a:chExt cx="1679944" cy="1573619"/>
              </a:xfrm>
            </p:grpSpPr>
            <p:pic>
              <p:nvPicPr>
                <p:cNvPr id="6150" name="Picture 6">
                  <a:extLst>
                    <a:ext uri="{FF2B5EF4-FFF2-40B4-BE49-F238E27FC236}">
                      <a16:creationId xmlns:a16="http://schemas.microsoft.com/office/drawing/2014/main" id="{1A684E43-8109-04C8-5344-C4C5A94EC3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135" y="2314033"/>
                  <a:ext cx="927100" cy="927100"/>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a:extLst>
                    <a:ext uri="{FF2B5EF4-FFF2-40B4-BE49-F238E27FC236}">
                      <a16:creationId xmlns:a16="http://schemas.microsoft.com/office/drawing/2014/main" id="{503CFBF6-B80C-CA45-427C-B6D2F1DB64D9}"/>
                    </a:ext>
                  </a:extLst>
                </p:cNvPr>
                <p:cNvSpPr/>
                <p:nvPr/>
              </p:nvSpPr>
              <p:spPr>
                <a:xfrm>
                  <a:off x="6432698" y="2094614"/>
                  <a:ext cx="1679944" cy="1573619"/>
                </a:xfrm>
                <a:prstGeom prst="rect">
                  <a:avLst/>
                </a:prstGeom>
                <a:noFill/>
                <a:ln w="38100">
                  <a:solidFill>
                    <a:srgbClr val="FFFF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2" name="Agrupar 11">
                <a:extLst>
                  <a:ext uri="{FF2B5EF4-FFF2-40B4-BE49-F238E27FC236}">
                    <a16:creationId xmlns:a16="http://schemas.microsoft.com/office/drawing/2014/main" id="{30DFE66D-6776-5E8D-46BF-B21FE10C1DC5}"/>
                  </a:ext>
                </a:extLst>
              </p:cNvPr>
              <p:cNvGrpSpPr/>
              <p:nvPr/>
            </p:nvGrpSpPr>
            <p:grpSpPr>
              <a:xfrm>
                <a:off x="6521303" y="2247013"/>
                <a:ext cx="1679944" cy="1573619"/>
                <a:chOff x="6432698" y="2094614"/>
                <a:chExt cx="1679944" cy="1573619"/>
              </a:xfrm>
            </p:grpSpPr>
            <p:pic>
              <p:nvPicPr>
                <p:cNvPr id="13" name="Picture 6">
                  <a:extLst>
                    <a:ext uri="{FF2B5EF4-FFF2-40B4-BE49-F238E27FC236}">
                      <a16:creationId xmlns:a16="http://schemas.microsoft.com/office/drawing/2014/main" id="{AC4FC7FD-76A8-C5F4-9E08-AF1C2B0AD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135" y="2314033"/>
                  <a:ext cx="928800" cy="928800"/>
                </a:xfrm>
                <a:prstGeom prst="rect">
                  <a:avLst/>
                </a:prstGeom>
                <a:noFill/>
                <a:extLst>
                  <a:ext uri="{909E8E84-426E-40DD-AFC4-6F175D3DCCD1}">
                    <a14:hiddenFill xmlns:a14="http://schemas.microsoft.com/office/drawing/2010/main">
                      <a:solidFill>
                        <a:srgbClr val="FFFFFF"/>
                      </a:solidFill>
                    </a14:hiddenFill>
                  </a:ext>
                </a:extLst>
              </p:spPr>
            </p:pic>
            <p:sp>
              <p:nvSpPr>
                <p:cNvPr id="14" name="Retângulo 13">
                  <a:extLst>
                    <a:ext uri="{FF2B5EF4-FFF2-40B4-BE49-F238E27FC236}">
                      <a16:creationId xmlns:a16="http://schemas.microsoft.com/office/drawing/2014/main" id="{8BD521ED-9F60-B085-D289-48D98577181E}"/>
                    </a:ext>
                  </a:extLst>
                </p:cNvPr>
                <p:cNvSpPr/>
                <p:nvPr/>
              </p:nvSpPr>
              <p:spPr>
                <a:xfrm>
                  <a:off x="6432698" y="2094614"/>
                  <a:ext cx="1679944" cy="1573619"/>
                </a:xfrm>
                <a:prstGeom prst="rect">
                  <a:avLst/>
                </a:prstGeom>
                <a:noFill/>
                <a:ln w="38100">
                  <a:solidFill>
                    <a:srgbClr val="FFFF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5" name="Agrupar 14">
                <a:extLst>
                  <a:ext uri="{FF2B5EF4-FFF2-40B4-BE49-F238E27FC236}">
                    <a16:creationId xmlns:a16="http://schemas.microsoft.com/office/drawing/2014/main" id="{9DD7B4E4-4BC3-5D16-742E-0D93D98B22A1}"/>
                  </a:ext>
                </a:extLst>
              </p:cNvPr>
              <p:cNvGrpSpPr/>
              <p:nvPr/>
            </p:nvGrpSpPr>
            <p:grpSpPr>
              <a:xfrm>
                <a:off x="10245349" y="2247013"/>
                <a:ext cx="1679944" cy="1573619"/>
                <a:chOff x="6432698" y="2094614"/>
                <a:chExt cx="1679944" cy="1573619"/>
              </a:xfrm>
            </p:grpSpPr>
            <p:pic>
              <p:nvPicPr>
                <p:cNvPr id="16" name="Picture 6">
                  <a:extLst>
                    <a:ext uri="{FF2B5EF4-FFF2-40B4-BE49-F238E27FC236}">
                      <a16:creationId xmlns:a16="http://schemas.microsoft.com/office/drawing/2014/main" id="{0C8652E6-7ABD-F4F5-F0FB-4A4E55162D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135" y="2314033"/>
                  <a:ext cx="927100" cy="927100"/>
                </a:xfrm>
                <a:prstGeom prst="rect">
                  <a:avLst/>
                </a:prstGeom>
                <a:noFill/>
                <a:extLst>
                  <a:ext uri="{909E8E84-426E-40DD-AFC4-6F175D3DCCD1}">
                    <a14:hiddenFill xmlns:a14="http://schemas.microsoft.com/office/drawing/2010/main">
                      <a:solidFill>
                        <a:srgbClr val="FFFFFF"/>
                      </a:solidFill>
                    </a14:hiddenFill>
                  </a:ext>
                </a:extLst>
              </p:spPr>
            </p:pic>
            <p:sp>
              <p:nvSpPr>
                <p:cNvPr id="17" name="Retângulo 16">
                  <a:extLst>
                    <a:ext uri="{FF2B5EF4-FFF2-40B4-BE49-F238E27FC236}">
                      <a16:creationId xmlns:a16="http://schemas.microsoft.com/office/drawing/2014/main" id="{A9B4F1C6-63A5-C227-8C98-AC6CF41CBBD2}"/>
                    </a:ext>
                  </a:extLst>
                </p:cNvPr>
                <p:cNvSpPr/>
                <p:nvPr/>
              </p:nvSpPr>
              <p:spPr>
                <a:xfrm>
                  <a:off x="6432698" y="2094614"/>
                  <a:ext cx="1679944" cy="1573619"/>
                </a:xfrm>
                <a:prstGeom prst="rect">
                  <a:avLst/>
                </a:prstGeom>
                <a:noFill/>
                <a:ln w="38100">
                  <a:solidFill>
                    <a:srgbClr val="FFFF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20" name="CaixaDeTexto 19">
              <a:extLst>
                <a:ext uri="{FF2B5EF4-FFF2-40B4-BE49-F238E27FC236}">
                  <a16:creationId xmlns:a16="http://schemas.microsoft.com/office/drawing/2014/main" id="{0C990097-A4E2-49C0-BB1F-6A06371A4614}"/>
                </a:ext>
              </a:extLst>
            </p:cNvPr>
            <p:cNvSpPr txBox="1"/>
            <p:nvPr/>
          </p:nvSpPr>
          <p:spPr>
            <a:xfrm>
              <a:off x="6462075" y="3834346"/>
              <a:ext cx="1497865" cy="369332"/>
            </a:xfrm>
            <a:prstGeom prst="rect">
              <a:avLst/>
            </a:prstGeom>
            <a:noFill/>
          </p:spPr>
          <p:txBody>
            <a:bodyPr wrap="square">
              <a:spAutoFit/>
            </a:bodyPr>
            <a:lstStyle/>
            <a:p>
              <a:r>
                <a:rPr lang="pt-BR" dirty="0">
                  <a:solidFill>
                    <a:srgbClr val="FFFFFF"/>
                  </a:solidFill>
                  <a:latin typeface="Fredoka" pitchFamily="2" charset="-79"/>
                  <a:cs typeface="Fredoka" pitchFamily="2" charset="-79"/>
                </a:rPr>
                <a:t>Data center</a:t>
              </a:r>
              <a:endParaRPr lang="pt-BR" dirty="0"/>
            </a:p>
          </p:txBody>
        </p:sp>
        <p:sp>
          <p:nvSpPr>
            <p:cNvPr id="21" name="CaixaDeTexto 20">
              <a:extLst>
                <a:ext uri="{FF2B5EF4-FFF2-40B4-BE49-F238E27FC236}">
                  <a16:creationId xmlns:a16="http://schemas.microsoft.com/office/drawing/2014/main" id="{CB60A92D-40B5-66BC-EDCB-8ED27B497792}"/>
                </a:ext>
              </a:extLst>
            </p:cNvPr>
            <p:cNvSpPr txBox="1"/>
            <p:nvPr/>
          </p:nvSpPr>
          <p:spPr>
            <a:xfrm>
              <a:off x="8350309" y="3834346"/>
              <a:ext cx="1497865" cy="369332"/>
            </a:xfrm>
            <a:prstGeom prst="rect">
              <a:avLst/>
            </a:prstGeom>
            <a:noFill/>
          </p:spPr>
          <p:txBody>
            <a:bodyPr wrap="square">
              <a:spAutoFit/>
            </a:bodyPr>
            <a:lstStyle/>
            <a:p>
              <a:r>
                <a:rPr lang="pt-BR" dirty="0">
                  <a:solidFill>
                    <a:srgbClr val="FFFFFF"/>
                  </a:solidFill>
                  <a:latin typeface="Fredoka" pitchFamily="2" charset="-79"/>
                  <a:cs typeface="Fredoka" pitchFamily="2" charset="-79"/>
                </a:rPr>
                <a:t>Data center</a:t>
              </a:r>
              <a:endParaRPr lang="pt-BR" dirty="0"/>
            </a:p>
          </p:txBody>
        </p:sp>
        <p:sp>
          <p:nvSpPr>
            <p:cNvPr id="22" name="CaixaDeTexto 21">
              <a:extLst>
                <a:ext uri="{FF2B5EF4-FFF2-40B4-BE49-F238E27FC236}">
                  <a16:creationId xmlns:a16="http://schemas.microsoft.com/office/drawing/2014/main" id="{695985A6-AE41-3F36-3811-7E76FA3E4E40}"/>
                </a:ext>
              </a:extLst>
            </p:cNvPr>
            <p:cNvSpPr txBox="1"/>
            <p:nvPr/>
          </p:nvSpPr>
          <p:spPr>
            <a:xfrm>
              <a:off x="10212332" y="3834346"/>
              <a:ext cx="1497865" cy="369332"/>
            </a:xfrm>
            <a:prstGeom prst="rect">
              <a:avLst/>
            </a:prstGeom>
            <a:noFill/>
          </p:spPr>
          <p:txBody>
            <a:bodyPr wrap="square">
              <a:spAutoFit/>
            </a:bodyPr>
            <a:lstStyle/>
            <a:p>
              <a:r>
                <a:rPr lang="pt-BR" dirty="0">
                  <a:solidFill>
                    <a:srgbClr val="FFFFFF"/>
                  </a:solidFill>
                  <a:latin typeface="Fredoka" pitchFamily="2" charset="-79"/>
                  <a:cs typeface="Fredoka" pitchFamily="2" charset="-79"/>
                </a:rPr>
                <a:t>Data center</a:t>
              </a:r>
              <a:endParaRPr lang="pt-BR" dirty="0"/>
            </a:p>
          </p:txBody>
        </p:sp>
      </p:grpSp>
      <p:sp>
        <p:nvSpPr>
          <p:cNvPr id="24" name="Oval 23">
            <a:extLst>
              <a:ext uri="{FF2B5EF4-FFF2-40B4-BE49-F238E27FC236}">
                <a16:creationId xmlns:a16="http://schemas.microsoft.com/office/drawing/2014/main" id="{B6D33C1D-3BB1-4398-6311-639D2CA8E397}"/>
              </a:ext>
            </a:extLst>
          </p:cNvPr>
          <p:cNvSpPr/>
          <p:nvPr/>
        </p:nvSpPr>
        <p:spPr>
          <a:xfrm>
            <a:off x="6022428" y="5944559"/>
            <a:ext cx="567558" cy="53294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AZ</a:t>
            </a:r>
            <a:endParaRPr lang="pt-BR" dirty="0">
              <a:solidFill>
                <a:schemeClr val="tx1"/>
              </a:solidFill>
            </a:endParaRPr>
          </a:p>
        </p:txBody>
      </p:sp>
      <p:sp>
        <p:nvSpPr>
          <p:cNvPr id="27" name="Oval 26">
            <a:extLst>
              <a:ext uri="{FF2B5EF4-FFF2-40B4-BE49-F238E27FC236}">
                <a16:creationId xmlns:a16="http://schemas.microsoft.com/office/drawing/2014/main" id="{041F2851-3952-005B-BD30-3036323845C3}"/>
              </a:ext>
            </a:extLst>
          </p:cNvPr>
          <p:cNvSpPr/>
          <p:nvPr/>
        </p:nvSpPr>
        <p:spPr>
          <a:xfrm>
            <a:off x="6862400" y="4977652"/>
            <a:ext cx="567558" cy="53294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AZ</a:t>
            </a:r>
            <a:endParaRPr lang="pt-BR" dirty="0">
              <a:solidFill>
                <a:schemeClr val="tx1"/>
              </a:solidFill>
            </a:endParaRPr>
          </a:p>
        </p:txBody>
      </p:sp>
      <p:sp>
        <p:nvSpPr>
          <p:cNvPr id="28" name="Oval 27">
            <a:extLst>
              <a:ext uri="{FF2B5EF4-FFF2-40B4-BE49-F238E27FC236}">
                <a16:creationId xmlns:a16="http://schemas.microsoft.com/office/drawing/2014/main" id="{1492A242-8CB9-936C-7AB8-813EEC5393AF}"/>
              </a:ext>
            </a:extLst>
          </p:cNvPr>
          <p:cNvSpPr/>
          <p:nvPr/>
        </p:nvSpPr>
        <p:spPr>
          <a:xfrm>
            <a:off x="7702372" y="5944558"/>
            <a:ext cx="567558" cy="53294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AZ</a:t>
            </a:r>
            <a:endParaRPr lang="pt-BR" dirty="0">
              <a:solidFill>
                <a:schemeClr val="tx1"/>
              </a:solidFill>
            </a:endParaRPr>
          </a:p>
        </p:txBody>
      </p:sp>
      <p:cxnSp>
        <p:nvCxnSpPr>
          <p:cNvPr id="30" name="Conector Reto 29">
            <a:extLst>
              <a:ext uri="{FF2B5EF4-FFF2-40B4-BE49-F238E27FC236}">
                <a16:creationId xmlns:a16="http://schemas.microsoft.com/office/drawing/2014/main" id="{FC84A901-ACA6-57A7-96FA-FE12D6C6488B}"/>
              </a:ext>
            </a:extLst>
          </p:cNvPr>
          <p:cNvCxnSpPr>
            <a:stCxn id="24" idx="7"/>
            <a:endCxn id="27" idx="3"/>
          </p:cNvCxnSpPr>
          <p:nvPr/>
        </p:nvCxnSpPr>
        <p:spPr>
          <a:xfrm flipV="1">
            <a:off x="6506869" y="5432549"/>
            <a:ext cx="438648" cy="590058"/>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DE939B73-8579-4EB1-3D97-7408788DFAF7}"/>
              </a:ext>
            </a:extLst>
          </p:cNvPr>
          <p:cNvCxnSpPr>
            <a:stCxn id="24" idx="6"/>
            <a:endCxn id="28" idx="2"/>
          </p:cNvCxnSpPr>
          <p:nvPr/>
        </p:nvCxnSpPr>
        <p:spPr>
          <a:xfrm flipV="1">
            <a:off x="6589986" y="6211031"/>
            <a:ext cx="1112386" cy="1"/>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E6E630A3-2E9A-A0B5-903E-BA244DA7D0B1}"/>
              </a:ext>
            </a:extLst>
          </p:cNvPr>
          <p:cNvCxnSpPr>
            <a:endCxn id="28" idx="1"/>
          </p:cNvCxnSpPr>
          <p:nvPr/>
        </p:nvCxnSpPr>
        <p:spPr>
          <a:xfrm>
            <a:off x="7336843" y="5432549"/>
            <a:ext cx="448646" cy="590057"/>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pic>
        <p:nvPicPr>
          <p:cNvPr id="36" name="Picture 22">
            <a:extLst>
              <a:ext uri="{FF2B5EF4-FFF2-40B4-BE49-F238E27FC236}">
                <a16:creationId xmlns:a16="http://schemas.microsoft.com/office/drawing/2014/main" id="{EDDD91A8-5A0A-CF69-8DE0-87000BA73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9962" y="4562819"/>
            <a:ext cx="3147456" cy="2276883"/>
          </a:xfrm>
          <a:prstGeom prst="rect">
            <a:avLst/>
          </a:prstGeom>
          <a:noFill/>
          <a:extLst>
            <a:ext uri="{909E8E84-426E-40DD-AFC4-6F175D3DCCD1}">
              <a14:hiddenFill xmlns:a14="http://schemas.microsoft.com/office/drawing/2010/main">
                <a:solidFill>
                  <a:srgbClr val="FFFFFF"/>
                </a:solidFill>
              </a14:hiddenFill>
            </a:ext>
          </a:extLst>
        </p:spPr>
      </p:pic>
      <p:sp>
        <p:nvSpPr>
          <p:cNvPr id="38" name="Oval 37">
            <a:extLst>
              <a:ext uri="{FF2B5EF4-FFF2-40B4-BE49-F238E27FC236}">
                <a16:creationId xmlns:a16="http://schemas.microsoft.com/office/drawing/2014/main" id="{36483C60-61D8-6EFA-7F0F-2C83AC3BC66F}"/>
              </a:ext>
            </a:extLst>
          </p:cNvPr>
          <p:cNvSpPr/>
          <p:nvPr/>
        </p:nvSpPr>
        <p:spPr>
          <a:xfrm>
            <a:off x="9274455" y="5944558"/>
            <a:ext cx="567558" cy="53294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AZ</a:t>
            </a:r>
            <a:endParaRPr lang="pt-BR" dirty="0">
              <a:solidFill>
                <a:schemeClr val="tx1"/>
              </a:solidFill>
            </a:endParaRPr>
          </a:p>
        </p:txBody>
      </p:sp>
      <p:sp>
        <p:nvSpPr>
          <p:cNvPr id="39" name="Oval 38">
            <a:extLst>
              <a:ext uri="{FF2B5EF4-FFF2-40B4-BE49-F238E27FC236}">
                <a16:creationId xmlns:a16="http://schemas.microsoft.com/office/drawing/2014/main" id="{C796E4D9-3A10-EBA2-B163-B162A662E74F}"/>
              </a:ext>
            </a:extLst>
          </p:cNvPr>
          <p:cNvSpPr/>
          <p:nvPr/>
        </p:nvSpPr>
        <p:spPr>
          <a:xfrm>
            <a:off x="9270527" y="5166076"/>
            <a:ext cx="567558" cy="53294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AZ</a:t>
            </a:r>
            <a:endParaRPr lang="pt-BR" dirty="0">
              <a:solidFill>
                <a:schemeClr val="tx1"/>
              </a:solidFill>
            </a:endParaRPr>
          </a:p>
        </p:txBody>
      </p:sp>
      <p:sp>
        <p:nvSpPr>
          <p:cNvPr id="40" name="Oval 39">
            <a:extLst>
              <a:ext uri="{FF2B5EF4-FFF2-40B4-BE49-F238E27FC236}">
                <a16:creationId xmlns:a16="http://schemas.microsoft.com/office/drawing/2014/main" id="{64F0934D-0835-342B-F2B4-5090EFF8835D}"/>
              </a:ext>
            </a:extLst>
          </p:cNvPr>
          <p:cNvSpPr/>
          <p:nvPr/>
        </p:nvSpPr>
        <p:spPr>
          <a:xfrm>
            <a:off x="10184071" y="5178261"/>
            <a:ext cx="567558" cy="53294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AZ</a:t>
            </a:r>
            <a:endParaRPr lang="pt-BR" dirty="0">
              <a:solidFill>
                <a:schemeClr val="tx1"/>
              </a:solidFill>
            </a:endParaRPr>
          </a:p>
        </p:txBody>
      </p:sp>
      <p:sp>
        <p:nvSpPr>
          <p:cNvPr id="41" name="Oval 40">
            <a:extLst>
              <a:ext uri="{FF2B5EF4-FFF2-40B4-BE49-F238E27FC236}">
                <a16:creationId xmlns:a16="http://schemas.microsoft.com/office/drawing/2014/main" id="{85501468-73CB-38EB-5FC3-DB3750F2B2B8}"/>
              </a:ext>
            </a:extLst>
          </p:cNvPr>
          <p:cNvSpPr/>
          <p:nvPr/>
        </p:nvSpPr>
        <p:spPr>
          <a:xfrm>
            <a:off x="10184071" y="5927703"/>
            <a:ext cx="567558" cy="53294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AZ</a:t>
            </a:r>
            <a:endParaRPr lang="pt-BR" dirty="0">
              <a:solidFill>
                <a:schemeClr val="tx1"/>
              </a:solidFill>
            </a:endParaRPr>
          </a:p>
        </p:txBody>
      </p:sp>
      <p:sp>
        <p:nvSpPr>
          <p:cNvPr id="43" name="Oval 42">
            <a:extLst>
              <a:ext uri="{FF2B5EF4-FFF2-40B4-BE49-F238E27FC236}">
                <a16:creationId xmlns:a16="http://schemas.microsoft.com/office/drawing/2014/main" id="{1599D201-7BD3-DC10-98D3-4C1A8A0FA137}"/>
              </a:ext>
            </a:extLst>
          </p:cNvPr>
          <p:cNvSpPr/>
          <p:nvPr/>
        </p:nvSpPr>
        <p:spPr>
          <a:xfrm>
            <a:off x="11097615" y="5182004"/>
            <a:ext cx="567558" cy="53294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AZ</a:t>
            </a:r>
            <a:endParaRPr lang="pt-BR" dirty="0">
              <a:solidFill>
                <a:schemeClr val="tx1"/>
              </a:solidFill>
            </a:endParaRPr>
          </a:p>
        </p:txBody>
      </p:sp>
      <p:sp>
        <p:nvSpPr>
          <p:cNvPr id="44" name="Oval 43">
            <a:extLst>
              <a:ext uri="{FF2B5EF4-FFF2-40B4-BE49-F238E27FC236}">
                <a16:creationId xmlns:a16="http://schemas.microsoft.com/office/drawing/2014/main" id="{06A18BF0-CCE4-E6E2-F10D-3FD931FF9E4F}"/>
              </a:ext>
            </a:extLst>
          </p:cNvPr>
          <p:cNvSpPr/>
          <p:nvPr/>
        </p:nvSpPr>
        <p:spPr>
          <a:xfrm>
            <a:off x="11097615" y="5944558"/>
            <a:ext cx="567558" cy="53294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AZ</a:t>
            </a:r>
            <a:endParaRPr lang="pt-BR" dirty="0">
              <a:solidFill>
                <a:schemeClr val="tx1"/>
              </a:solidFill>
            </a:endParaRPr>
          </a:p>
        </p:txBody>
      </p:sp>
      <p:cxnSp>
        <p:nvCxnSpPr>
          <p:cNvPr id="46" name="Conector Reto 45">
            <a:extLst>
              <a:ext uri="{FF2B5EF4-FFF2-40B4-BE49-F238E27FC236}">
                <a16:creationId xmlns:a16="http://schemas.microsoft.com/office/drawing/2014/main" id="{37472625-4AD8-741E-8D76-D533ED3FCD5A}"/>
              </a:ext>
            </a:extLst>
          </p:cNvPr>
          <p:cNvCxnSpPr>
            <a:cxnSpLocks/>
            <a:stCxn id="39" idx="6"/>
            <a:endCxn id="40" idx="2"/>
          </p:cNvCxnSpPr>
          <p:nvPr/>
        </p:nvCxnSpPr>
        <p:spPr>
          <a:xfrm>
            <a:off x="9838085" y="5432549"/>
            <a:ext cx="34560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8" name="Conector Reto 47">
            <a:extLst>
              <a:ext uri="{FF2B5EF4-FFF2-40B4-BE49-F238E27FC236}">
                <a16:creationId xmlns:a16="http://schemas.microsoft.com/office/drawing/2014/main" id="{597D07F3-8FD9-F460-7E95-586A6E4B4A6C}"/>
              </a:ext>
            </a:extLst>
          </p:cNvPr>
          <p:cNvCxnSpPr>
            <a:cxnSpLocks/>
          </p:cNvCxnSpPr>
          <p:nvPr/>
        </p:nvCxnSpPr>
        <p:spPr>
          <a:xfrm>
            <a:off x="10752015" y="5444733"/>
            <a:ext cx="34560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0B19AD9A-3B09-7712-CF6B-AD974C243B93}"/>
              </a:ext>
            </a:extLst>
          </p:cNvPr>
          <p:cNvCxnSpPr>
            <a:cxnSpLocks/>
          </p:cNvCxnSpPr>
          <p:nvPr/>
        </p:nvCxnSpPr>
        <p:spPr>
          <a:xfrm>
            <a:off x="9838085" y="6194175"/>
            <a:ext cx="34560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0" name="Conector Reto 49">
            <a:extLst>
              <a:ext uri="{FF2B5EF4-FFF2-40B4-BE49-F238E27FC236}">
                <a16:creationId xmlns:a16="http://schemas.microsoft.com/office/drawing/2014/main" id="{D9246414-E110-4FDC-52F6-35B783FB8DF1}"/>
              </a:ext>
            </a:extLst>
          </p:cNvPr>
          <p:cNvCxnSpPr>
            <a:cxnSpLocks/>
          </p:cNvCxnSpPr>
          <p:nvPr/>
        </p:nvCxnSpPr>
        <p:spPr>
          <a:xfrm>
            <a:off x="10751629" y="6201549"/>
            <a:ext cx="34560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1" name="Conector Reto 50">
            <a:extLst>
              <a:ext uri="{FF2B5EF4-FFF2-40B4-BE49-F238E27FC236}">
                <a16:creationId xmlns:a16="http://schemas.microsoft.com/office/drawing/2014/main" id="{6E0E50DF-6B1C-C04F-E9B4-258B7E07B471}"/>
              </a:ext>
            </a:extLst>
          </p:cNvPr>
          <p:cNvCxnSpPr>
            <a:cxnSpLocks/>
          </p:cNvCxnSpPr>
          <p:nvPr/>
        </p:nvCxnSpPr>
        <p:spPr>
          <a:xfrm flipV="1">
            <a:off x="9525716" y="5711206"/>
            <a:ext cx="0" cy="235259"/>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3" name="Conector Reto 52">
            <a:extLst>
              <a:ext uri="{FF2B5EF4-FFF2-40B4-BE49-F238E27FC236}">
                <a16:creationId xmlns:a16="http://schemas.microsoft.com/office/drawing/2014/main" id="{AFD65BFC-AC71-DE40-2C69-F200AD115A45}"/>
              </a:ext>
            </a:extLst>
          </p:cNvPr>
          <p:cNvCxnSpPr>
            <a:cxnSpLocks/>
          </p:cNvCxnSpPr>
          <p:nvPr/>
        </p:nvCxnSpPr>
        <p:spPr>
          <a:xfrm flipV="1">
            <a:off x="10467850" y="5709299"/>
            <a:ext cx="0" cy="235259"/>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F3E2123A-C648-8873-B01F-5821E73E54B2}"/>
              </a:ext>
            </a:extLst>
          </p:cNvPr>
          <p:cNvCxnSpPr>
            <a:cxnSpLocks/>
          </p:cNvCxnSpPr>
          <p:nvPr/>
        </p:nvCxnSpPr>
        <p:spPr>
          <a:xfrm flipV="1">
            <a:off x="11381394" y="5709298"/>
            <a:ext cx="0" cy="235259"/>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8" name="Conector Reto 57">
            <a:extLst>
              <a:ext uri="{FF2B5EF4-FFF2-40B4-BE49-F238E27FC236}">
                <a16:creationId xmlns:a16="http://schemas.microsoft.com/office/drawing/2014/main" id="{5741E524-E8E6-3E13-02D6-7772E1A3EBC1}"/>
              </a:ext>
            </a:extLst>
          </p:cNvPr>
          <p:cNvCxnSpPr>
            <a:stCxn id="38" idx="7"/>
          </p:cNvCxnSpPr>
          <p:nvPr/>
        </p:nvCxnSpPr>
        <p:spPr>
          <a:xfrm flipV="1">
            <a:off x="9758896" y="5613779"/>
            <a:ext cx="490573" cy="408827"/>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5EA3567E-66F4-DB6E-BC86-373F42220D49}"/>
              </a:ext>
            </a:extLst>
          </p:cNvPr>
          <p:cNvCxnSpPr>
            <a:stCxn id="39" idx="5"/>
            <a:endCxn id="41" idx="1"/>
          </p:cNvCxnSpPr>
          <p:nvPr/>
        </p:nvCxnSpPr>
        <p:spPr>
          <a:xfrm>
            <a:off x="9754968" y="5620973"/>
            <a:ext cx="512220" cy="384778"/>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2" name="Conector Reto 61">
            <a:extLst>
              <a:ext uri="{FF2B5EF4-FFF2-40B4-BE49-F238E27FC236}">
                <a16:creationId xmlns:a16="http://schemas.microsoft.com/office/drawing/2014/main" id="{A56D0735-210F-EB78-6DA7-052ABF208226}"/>
              </a:ext>
            </a:extLst>
          </p:cNvPr>
          <p:cNvCxnSpPr>
            <a:stCxn id="41" idx="7"/>
            <a:endCxn id="43" idx="3"/>
          </p:cNvCxnSpPr>
          <p:nvPr/>
        </p:nvCxnSpPr>
        <p:spPr>
          <a:xfrm flipV="1">
            <a:off x="10668512" y="5636901"/>
            <a:ext cx="512220" cy="36885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44" name="Conector Reto 6143">
            <a:extLst>
              <a:ext uri="{FF2B5EF4-FFF2-40B4-BE49-F238E27FC236}">
                <a16:creationId xmlns:a16="http://schemas.microsoft.com/office/drawing/2014/main" id="{5A3EB63F-C1B2-E1D0-E7F6-6AFB55D56A49}"/>
              </a:ext>
            </a:extLst>
          </p:cNvPr>
          <p:cNvCxnSpPr>
            <a:endCxn id="44" idx="1"/>
          </p:cNvCxnSpPr>
          <p:nvPr/>
        </p:nvCxnSpPr>
        <p:spPr>
          <a:xfrm>
            <a:off x="10668512" y="5636901"/>
            <a:ext cx="512220" cy="385705"/>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280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CA2E169-77AC-50C9-96B5-2ADDFCFA3F58}"/>
              </a:ext>
            </a:extLst>
          </p:cNvPr>
          <p:cNvSpPr txBox="1"/>
          <p:nvPr/>
        </p:nvSpPr>
        <p:spPr>
          <a:xfrm>
            <a:off x="1562583" y="208344"/>
            <a:ext cx="2210764" cy="646331"/>
          </a:xfrm>
          <a:prstGeom prst="rect">
            <a:avLst/>
          </a:prstGeom>
          <a:noFill/>
        </p:spPr>
        <p:txBody>
          <a:bodyPr wrap="square" rtlCol="0">
            <a:spAutoFit/>
          </a:bodyPr>
          <a:lstStyle/>
          <a:p>
            <a:r>
              <a:rPr lang="pt-BR" sz="3600" dirty="0">
                <a:solidFill>
                  <a:schemeClr val="accent4"/>
                </a:solidFill>
                <a:latin typeface="Fredoka" pitchFamily="2" charset="-79"/>
                <a:cs typeface="Fredoka" pitchFamily="2" charset="-79"/>
              </a:rPr>
              <a:t>REGIÕES</a:t>
            </a:r>
            <a:endParaRPr lang="pt-BR" dirty="0">
              <a:solidFill>
                <a:schemeClr val="accent4"/>
              </a:solidFill>
              <a:latin typeface="Fredoka" pitchFamily="2" charset="-79"/>
              <a:cs typeface="Fredoka" pitchFamily="2" charset="-79"/>
            </a:endParaRPr>
          </a:p>
        </p:txBody>
      </p:sp>
      <p:pic>
        <p:nvPicPr>
          <p:cNvPr id="7170" name="Picture 2">
            <a:extLst>
              <a:ext uri="{FF2B5EF4-FFF2-40B4-BE49-F238E27FC236}">
                <a16:creationId xmlns:a16="http://schemas.microsoft.com/office/drawing/2014/main" id="{A157CDE7-B949-23DF-63F8-BD9112F3AC4F}"/>
              </a:ext>
            </a:extLst>
          </p:cNvPr>
          <p:cNvPicPr>
            <a:picLocks noChangeAspect="1" noChangeArrowheads="1"/>
          </p:cNvPicPr>
          <p:nvPr/>
        </p:nvPicPr>
        <p:blipFill>
          <a:blip r:embed="rId3"/>
          <a:srcRect/>
          <a:stretch/>
        </p:blipFill>
        <p:spPr bwMode="auto">
          <a:xfrm>
            <a:off x="6774" y="-1330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FC2BCFD6-0C3D-1075-B204-8411ACCD20E6}"/>
              </a:ext>
            </a:extLst>
          </p:cNvPr>
          <p:cNvSpPr txBox="1"/>
          <p:nvPr/>
        </p:nvSpPr>
        <p:spPr>
          <a:xfrm>
            <a:off x="686283" y="208344"/>
            <a:ext cx="2210764" cy="646331"/>
          </a:xfrm>
          <a:prstGeom prst="rect">
            <a:avLst/>
          </a:prstGeom>
          <a:noFill/>
        </p:spPr>
        <p:txBody>
          <a:bodyPr wrap="square" rtlCol="0">
            <a:spAutoFit/>
          </a:bodyPr>
          <a:lstStyle/>
          <a:p>
            <a:r>
              <a:rPr lang="pt-BR" sz="3600" dirty="0">
                <a:solidFill>
                  <a:schemeClr val="accent4"/>
                </a:solidFill>
                <a:latin typeface="Fredoka" pitchFamily="2" charset="-79"/>
                <a:cs typeface="Fredoka" pitchFamily="2" charset="-79"/>
              </a:rPr>
              <a:t>REGIÕES</a:t>
            </a:r>
            <a:endParaRPr lang="pt-BR" dirty="0">
              <a:solidFill>
                <a:schemeClr val="accent4"/>
              </a:solidFill>
              <a:latin typeface="Fredoka" pitchFamily="2" charset="-79"/>
              <a:cs typeface="Fredoka" pitchFamily="2" charset="-79"/>
            </a:endParaRPr>
          </a:p>
        </p:txBody>
      </p:sp>
      <p:sp>
        <p:nvSpPr>
          <p:cNvPr id="8" name="Oval 7">
            <a:extLst>
              <a:ext uri="{FF2B5EF4-FFF2-40B4-BE49-F238E27FC236}">
                <a16:creationId xmlns:a16="http://schemas.microsoft.com/office/drawing/2014/main" id="{54DB1913-6139-A13D-CE93-544B2A006248}"/>
              </a:ext>
            </a:extLst>
          </p:cNvPr>
          <p:cNvSpPr/>
          <p:nvPr/>
        </p:nvSpPr>
        <p:spPr>
          <a:xfrm>
            <a:off x="4298951" y="5262223"/>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a:extLst>
              <a:ext uri="{FF2B5EF4-FFF2-40B4-BE49-F238E27FC236}">
                <a16:creationId xmlns:a16="http://schemas.microsoft.com/office/drawing/2014/main" id="{EED93DC9-2DDC-C7AC-6DCF-6E34A03177B0}"/>
              </a:ext>
            </a:extLst>
          </p:cNvPr>
          <p:cNvSpPr/>
          <p:nvPr/>
        </p:nvSpPr>
        <p:spPr>
          <a:xfrm>
            <a:off x="4145488" y="5421082"/>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a:extLst>
              <a:ext uri="{FF2B5EF4-FFF2-40B4-BE49-F238E27FC236}">
                <a16:creationId xmlns:a16="http://schemas.microsoft.com/office/drawing/2014/main" id="{D1771C78-F29B-CC3C-945F-78C1AA01976A}"/>
              </a:ext>
            </a:extLst>
          </p:cNvPr>
          <p:cNvSpPr/>
          <p:nvPr/>
        </p:nvSpPr>
        <p:spPr>
          <a:xfrm>
            <a:off x="4291639" y="5099748"/>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a:extLst>
              <a:ext uri="{FF2B5EF4-FFF2-40B4-BE49-F238E27FC236}">
                <a16:creationId xmlns:a16="http://schemas.microsoft.com/office/drawing/2014/main" id="{8F383C3A-7B98-B978-33DD-725B4E8AF1A4}"/>
              </a:ext>
            </a:extLst>
          </p:cNvPr>
          <p:cNvSpPr/>
          <p:nvPr/>
        </p:nvSpPr>
        <p:spPr>
          <a:xfrm>
            <a:off x="4449142" y="5262223"/>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a:extLst>
              <a:ext uri="{FF2B5EF4-FFF2-40B4-BE49-F238E27FC236}">
                <a16:creationId xmlns:a16="http://schemas.microsoft.com/office/drawing/2014/main" id="{C8486AF0-8CB5-EBA3-B9F0-6BBF40D7B48B}"/>
              </a:ext>
            </a:extLst>
          </p:cNvPr>
          <p:cNvSpPr/>
          <p:nvPr/>
        </p:nvSpPr>
        <p:spPr>
          <a:xfrm>
            <a:off x="10465807" y="5730953"/>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a:extLst>
              <a:ext uri="{FF2B5EF4-FFF2-40B4-BE49-F238E27FC236}">
                <a16:creationId xmlns:a16="http://schemas.microsoft.com/office/drawing/2014/main" id="{9840FDD3-D702-3211-F9B7-57AED1475D3D}"/>
              </a:ext>
            </a:extLst>
          </p:cNvPr>
          <p:cNvSpPr/>
          <p:nvPr/>
        </p:nvSpPr>
        <p:spPr>
          <a:xfrm>
            <a:off x="10766868" y="5574121"/>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a:extLst>
              <a:ext uri="{FF2B5EF4-FFF2-40B4-BE49-F238E27FC236}">
                <a16:creationId xmlns:a16="http://schemas.microsoft.com/office/drawing/2014/main" id="{087588F2-3DF3-3986-BC7B-A99C27ED180E}"/>
              </a:ext>
            </a:extLst>
          </p:cNvPr>
          <p:cNvSpPr/>
          <p:nvPr/>
        </p:nvSpPr>
        <p:spPr>
          <a:xfrm>
            <a:off x="10316089" y="5572380"/>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a:extLst>
              <a:ext uri="{FF2B5EF4-FFF2-40B4-BE49-F238E27FC236}">
                <a16:creationId xmlns:a16="http://schemas.microsoft.com/office/drawing/2014/main" id="{CECB20A7-A41C-EFCD-DB2A-7680035D1D07}"/>
              </a:ext>
            </a:extLst>
          </p:cNvPr>
          <p:cNvSpPr/>
          <p:nvPr/>
        </p:nvSpPr>
        <p:spPr>
          <a:xfrm>
            <a:off x="10608878" y="5739823"/>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a:extLst>
              <a:ext uri="{FF2B5EF4-FFF2-40B4-BE49-F238E27FC236}">
                <a16:creationId xmlns:a16="http://schemas.microsoft.com/office/drawing/2014/main" id="{1BD80B28-E899-17AD-8DFD-88C6FE29EA9C}"/>
              </a:ext>
            </a:extLst>
          </p:cNvPr>
          <p:cNvSpPr/>
          <p:nvPr/>
        </p:nvSpPr>
        <p:spPr>
          <a:xfrm>
            <a:off x="10464981" y="5576839"/>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a:extLst>
              <a:ext uri="{FF2B5EF4-FFF2-40B4-BE49-F238E27FC236}">
                <a16:creationId xmlns:a16="http://schemas.microsoft.com/office/drawing/2014/main" id="{1FEE3ADD-3DB7-86B5-A1E3-478CB1DECB40}"/>
              </a:ext>
            </a:extLst>
          </p:cNvPr>
          <p:cNvSpPr/>
          <p:nvPr/>
        </p:nvSpPr>
        <p:spPr>
          <a:xfrm>
            <a:off x="10762944" y="5417158"/>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a:extLst>
              <a:ext uri="{FF2B5EF4-FFF2-40B4-BE49-F238E27FC236}">
                <a16:creationId xmlns:a16="http://schemas.microsoft.com/office/drawing/2014/main" id="{D5167F37-FCC3-8EC5-19EA-FE715E1C9FDE}"/>
              </a:ext>
            </a:extLst>
          </p:cNvPr>
          <p:cNvSpPr/>
          <p:nvPr/>
        </p:nvSpPr>
        <p:spPr>
          <a:xfrm>
            <a:off x="10608878" y="5416369"/>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Oval 18">
            <a:extLst>
              <a:ext uri="{FF2B5EF4-FFF2-40B4-BE49-F238E27FC236}">
                <a16:creationId xmlns:a16="http://schemas.microsoft.com/office/drawing/2014/main" id="{9FD3CA5E-CF59-CC6C-B83F-1CF878B3748C}"/>
              </a:ext>
            </a:extLst>
          </p:cNvPr>
          <p:cNvSpPr/>
          <p:nvPr/>
        </p:nvSpPr>
        <p:spPr>
          <a:xfrm>
            <a:off x="10912550" y="5416369"/>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74BCE7B3-9AB7-B024-16C7-2FC457BD269D}"/>
              </a:ext>
            </a:extLst>
          </p:cNvPr>
          <p:cNvSpPr txBox="1"/>
          <p:nvPr/>
        </p:nvSpPr>
        <p:spPr>
          <a:xfrm>
            <a:off x="10899818" y="5572401"/>
            <a:ext cx="785045"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Sydney</a:t>
            </a:r>
            <a:endParaRPr lang="pt-BR" dirty="0">
              <a:solidFill>
                <a:schemeClr val="accent4"/>
              </a:solidFill>
              <a:latin typeface="Fredoka" pitchFamily="2" charset="-79"/>
              <a:cs typeface="Fredoka" pitchFamily="2" charset="-79"/>
            </a:endParaRPr>
          </a:p>
        </p:txBody>
      </p:sp>
      <p:sp>
        <p:nvSpPr>
          <p:cNvPr id="21" name="CaixaDeTexto 20">
            <a:extLst>
              <a:ext uri="{FF2B5EF4-FFF2-40B4-BE49-F238E27FC236}">
                <a16:creationId xmlns:a16="http://schemas.microsoft.com/office/drawing/2014/main" id="{F1ED55C3-293B-388D-FC44-9ED91BBB1AF8}"/>
              </a:ext>
            </a:extLst>
          </p:cNvPr>
          <p:cNvSpPr txBox="1"/>
          <p:nvPr/>
        </p:nvSpPr>
        <p:spPr>
          <a:xfrm>
            <a:off x="9826456" y="5840943"/>
            <a:ext cx="876512"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Melbourne</a:t>
            </a:r>
            <a:endParaRPr lang="pt-BR" dirty="0">
              <a:solidFill>
                <a:schemeClr val="accent4"/>
              </a:solidFill>
              <a:latin typeface="Fredoka" pitchFamily="2" charset="-79"/>
              <a:cs typeface="Fredoka" pitchFamily="2" charset="-79"/>
            </a:endParaRPr>
          </a:p>
        </p:txBody>
      </p:sp>
      <p:sp>
        <p:nvSpPr>
          <p:cNvPr id="22" name="CaixaDeTexto 21">
            <a:extLst>
              <a:ext uri="{FF2B5EF4-FFF2-40B4-BE49-F238E27FC236}">
                <a16:creationId xmlns:a16="http://schemas.microsoft.com/office/drawing/2014/main" id="{171C9BC5-CA57-4D60-6CD9-ED008CC1A259}"/>
              </a:ext>
            </a:extLst>
          </p:cNvPr>
          <p:cNvSpPr txBox="1"/>
          <p:nvPr/>
        </p:nvSpPr>
        <p:spPr>
          <a:xfrm>
            <a:off x="4586016" y="5270699"/>
            <a:ext cx="876512"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São Paulo</a:t>
            </a:r>
            <a:endParaRPr lang="pt-BR" dirty="0">
              <a:solidFill>
                <a:schemeClr val="accent4"/>
              </a:solidFill>
              <a:latin typeface="Fredoka" pitchFamily="2" charset="-79"/>
              <a:cs typeface="Fredoka" pitchFamily="2" charset="-79"/>
            </a:endParaRPr>
          </a:p>
        </p:txBody>
      </p:sp>
      <p:sp>
        <p:nvSpPr>
          <p:cNvPr id="23" name="Oval 22">
            <a:extLst>
              <a:ext uri="{FF2B5EF4-FFF2-40B4-BE49-F238E27FC236}">
                <a16:creationId xmlns:a16="http://schemas.microsoft.com/office/drawing/2014/main" id="{F07441EA-7BFA-F2AA-3BBE-C29935CCB1CD}"/>
              </a:ext>
            </a:extLst>
          </p:cNvPr>
          <p:cNvSpPr/>
          <p:nvPr/>
        </p:nvSpPr>
        <p:spPr>
          <a:xfrm>
            <a:off x="1899382" y="2695769"/>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a:extLst>
              <a:ext uri="{FF2B5EF4-FFF2-40B4-BE49-F238E27FC236}">
                <a16:creationId xmlns:a16="http://schemas.microsoft.com/office/drawing/2014/main" id="{551B8015-EC21-E103-25B5-4C492FFF3D19}"/>
              </a:ext>
            </a:extLst>
          </p:cNvPr>
          <p:cNvSpPr/>
          <p:nvPr/>
        </p:nvSpPr>
        <p:spPr>
          <a:xfrm>
            <a:off x="2192900" y="2537331"/>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24">
            <a:extLst>
              <a:ext uri="{FF2B5EF4-FFF2-40B4-BE49-F238E27FC236}">
                <a16:creationId xmlns:a16="http://schemas.microsoft.com/office/drawing/2014/main" id="{E9EF2D9C-2F9A-0313-0143-AAECE9802B34}"/>
              </a:ext>
            </a:extLst>
          </p:cNvPr>
          <p:cNvSpPr/>
          <p:nvPr/>
        </p:nvSpPr>
        <p:spPr>
          <a:xfrm>
            <a:off x="2197296" y="2859063"/>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a:extLst>
              <a:ext uri="{FF2B5EF4-FFF2-40B4-BE49-F238E27FC236}">
                <a16:creationId xmlns:a16="http://schemas.microsoft.com/office/drawing/2014/main" id="{FED389F8-68C0-2936-9D04-C89A887C9ADA}"/>
              </a:ext>
            </a:extLst>
          </p:cNvPr>
          <p:cNvSpPr txBox="1"/>
          <p:nvPr/>
        </p:nvSpPr>
        <p:spPr>
          <a:xfrm>
            <a:off x="1187944" y="2700470"/>
            <a:ext cx="935846" cy="400110"/>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Norte da Califórnia</a:t>
            </a:r>
            <a:endParaRPr lang="pt-BR" dirty="0">
              <a:solidFill>
                <a:schemeClr val="accent4"/>
              </a:solidFill>
              <a:latin typeface="Fredoka" pitchFamily="2" charset="-79"/>
              <a:cs typeface="Fredoka" pitchFamily="2" charset="-79"/>
            </a:endParaRPr>
          </a:p>
        </p:txBody>
      </p:sp>
      <p:sp>
        <p:nvSpPr>
          <p:cNvPr id="27" name="CaixaDeTexto 26">
            <a:extLst>
              <a:ext uri="{FF2B5EF4-FFF2-40B4-BE49-F238E27FC236}">
                <a16:creationId xmlns:a16="http://schemas.microsoft.com/office/drawing/2014/main" id="{1FB6FA9E-7F36-D008-47A7-0DD1078D4B97}"/>
              </a:ext>
            </a:extLst>
          </p:cNvPr>
          <p:cNvSpPr txBox="1"/>
          <p:nvPr/>
        </p:nvSpPr>
        <p:spPr>
          <a:xfrm>
            <a:off x="1274488" y="2421995"/>
            <a:ext cx="612711"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Oregon</a:t>
            </a:r>
            <a:endParaRPr lang="pt-BR" dirty="0">
              <a:solidFill>
                <a:schemeClr val="accent4"/>
              </a:solidFill>
              <a:latin typeface="Fredoka" pitchFamily="2" charset="-79"/>
              <a:cs typeface="Fredoka" pitchFamily="2" charset="-79"/>
            </a:endParaRPr>
          </a:p>
        </p:txBody>
      </p:sp>
      <p:sp>
        <p:nvSpPr>
          <p:cNvPr id="28" name="CaixaDeTexto 27">
            <a:extLst>
              <a:ext uri="{FF2B5EF4-FFF2-40B4-BE49-F238E27FC236}">
                <a16:creationId xmlns:a16="http://schemas.microsoft.com/office/drawing/2014/main" id="{A35580C5-3AD3-FE62-654B-C6DE95D20113}"/>
              </a:ext>
            </a:extLst>
          </p:cNvPr>
          <p:cNvSpPr txBox="1"/>
          <p:nvPr/>
        </p:nvSpPr>
        <p:spPr>
          <a:xfrm>
            <a:off x="1562583" y="3184969"/>
            <a:ext cx="938879" cy="553998"/>
          </a:xfrm>
          <a:prstGeom prst="rect">
            <a:avLst/>
          </a:prstGeom>
          <a:noFill/>
        </p:spPr>
        <p:txBody>
          <a:bodyPr wrap="square" rtlCol="0">
            <a:spAutoFit/>
          </a:bodyPr>
          <a:lstStyle/>
          <a:p>
            <a:pPr algn="ctr"/>
            <a:r>
              <a:rPr lang="pt-BR" sz="1000" dirty="0">
                <a:solidFill>
                  <a:schemeClr val="accent4"/>
                </a:solidFill>
                <a:latin typeface="Fredoka" pitchFamily="2" charset="-79"/>
                <a:cs typeface="Fredoka" pitchFamily="2" charset="-79"/>
              </a:rPr>
              <a:t>AWS CloudGov</a:t>
            </a:r>
            <a:br>
              <a:rPr lang="pt-BR" sz="1000" dirty="0">
                <a:solidFill>
                  <a:schemeClr val="accent4"/>
                </a:solidFill>
                <a:latin typeface="Fredoka" pitchFamily="2" charset="-79"/>
                <a:cs typeface="Fredoka" pitchFamily="2" charset="-79"/>
              </a:rPr>
            </a:br>
            <a:r>
              <a:rPr lang="pt-BR" sz="1000" dirty="0">
                <a:solidFill>
                  <a:schemeClr val="accent4"/>
                </a:solidFill>
                <a:latin typeface="Fredoka" pitchFamily="2" charset="-79"/>
                <a:cs typeface="Fredoka" pitchFamily="2" charset="-79"/>
              </a:rPr>
              <a:t>(Oeste)</a:t>
            </a:r>
            <a:endParaRPr lang="pt-BR" dirty="0">
              <a:solidFill>
                <a:schemeClr val="accent4"/>
              </a:solidFill>
              <a:latin typeface="Fredoka" pitchFamily="2" charset="-79"/>
              <a:cs typeface="Fredoka" pitchFamily="2" charset="-79"/>
            </a:endParaRPr>
          </a:p>
        </p:txBody>
      </p:sp>
      <p:sp>
        <p:nvSpPr>
          <p:cNvPr id="29" name="Oval 28">
            <a:extLst>
              <a:ext uri="{FF2B5EF4-FFF2-40B4-BE49-F238E27FC236}">
                <a16:creationId xmlns:a16="http://schemas.microsoft.com/office/drawing/2014/main" id="{E33891AE-D4BA-A402-57F1-07B20E8787A1}"/>
              </a:ext>
            </a:extLst>
          </p:cNvPr>
          <p:cNvSpPr/>
          <p:nvPr/>
        </p:nvSpPr>
        <p:spPr>
          <a:xfrm>
            <a:off x="3546636" y="2222932"/>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a:extLst>
              <a:ext uri="{FF2B5EF4-FFF2-40B4-BE49-F238E27FC236}">
                <a16:creationId xmlns:a16="http://schemas.microsoft.com/office/drawing/2014/main" id="{D3CDBFC2-8630-9D44-10B5-1CC4BAB5A4F0}"/>
              </a:ext>
            </a:extLst>
          </p:cNvPr>
          <p:cNvSpPr/>
          <p:nvPr/>
        </p:nvSpPr>
        <p:spPr>
          <a:xfrm>
            <a:off x="3399044" y="2700017"/>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a:extLst>
              <a:ext uri="{FF2B5EF4-FFF2-40B4-BE49-F238E27FC236}">
                <a16:creationId xmlns:a16="http://schemas.microsoft.com/office/drawing/2014/main" id="{3CA816B0-84D7-BD8A-26CA-BABE54AD46F8}"/>
              </a:ext>
            </a:extLst>
          </p:cNvPr>
          <p:cNvSpPr/>
          <p:nvPr/>
        </p:nvSpPr>
        <p:spPr>
          <a:xfrm>
            <a:off x="3098228" y="2693667"/>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a:extLst>
              <a:ext uri="{FF2B5EF4-FFF2-40B4-BE49-F238E27FC236}">
                <a16:creationId xmlns:a16="http://schemas.microsoft.com/office/drawing/2014/main" id="{9067332B-359B-92AB-CEEC-0D4F502D203C}"/>
              </a:ext>
            </a:extLst>
          </p:cNvPr>
          <p:cNvSpPr/>
          <p:nvPr/>
        </p:nvSpPr>
        <p:spPr>
          <a:xfrm>
            <a:off x="2950056" y="2536110"/>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E00A87E2-954C-1965-8B9E-CA73A1652882}"/>
              </a:ext>
            </a:extLst>
          </p:cNvPr>
          <p:cNvSpPr txBox="1"/>
          <p:nvPr/>
        </p:nvSpPr>
        <p:spPr>
          <a:xfrm>
            <a:off x="3870512" y="2171301"/>
            <a:ext cx="1102244"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Canadá Central</a:t>
            </a:r>
            <a:endParaRPr lang="pt-BR" dirty="0">
              <a:solidFill>
                <a:schemeClr val="accent4"/>
              </a:solidFill>
              <a:latin typeface="Fredoka" pitchFamily="2" charset="-79"/>
              <a:cs typeface="Fredoka" pitchFamily="2" charset="-79"/>
            </a:endParaRPr>
          </a:p>
        </p:txBody>
      </p:sp>
      <p:sp>
        <p:nvSpPr>
          <p:cNvPr id="34" name="CaixaDeTexto 33">
            <a:extLst>
              <a:ext uri="{FF2B5EF4-FFF2-40B4-BE49-F238E27FC236}">
                <a16:creationId xmlns:a16="http://schemas.microsoft.com/office/drawing/2014/main" id="{A790C552-66E2-231F-CC18-89D14D36758F}"/>
              </a:ext>
            </a:extLst>
          </p:cNvPr>
          <p:cNvSpPr txBox="1"/>
          <p:nvPr/>
        </p:nvSpPr>
        <p:spPr>
          <a:xfrm>
            <a:off x="3531128" y="2730672"/>
            <a:ext cx="938878" cy="400110"/>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Norte da Virgínia</a:t>
            </a:r>
            <a:endParaRPr lang="pt-BR" dirty="0">
              <a:solidFill>
                <a:schemeClr val="accent4"/>
              </a:solidFill>
              <a:latin typeface="Fredoka" pitchFamily="2" charset="-79"/>
              <a:cs typeface="Fredoka" pitchFamily="2" charset="-79"/>
            </a:endParaRPr>
          </a:p>
        </p:txBody>
      </p:sp>
      <p:sp>
        <p:nvSpPr>
          <p:cNvPr id="36" name="CaixaDeTexto 35">
            <a:extLst>
              <a:ext uri="{FF2B5EF4-FFF2-40B4-BE49-F238E27FC236}">
                <a16:creationId xmlns:a16="http://schemas.microsoft.com/office/drawing/2014/main" id="{C52C0A03-FC9D-47F4-79E8-BB1D7D4C1C02}"/>
              </a:ext>
            </a:extLst>
          </p:cNvPr>
          <p:cNvSpPr txBox="1"/>
          <p:nvPr/>
        </p:nvSpPr>
        <p:spPr>
          <a:xfrm>
            <a:off x="3578700" y="3179064"/>
            <a:ext cx="938879" cy="553998"/>
          </a:xfrm>
          <a:prstGeom prst="rect">
            <a:avLst/>
          </a:prstGeom>
          <a:noFill/>
        </p:spPr>
        <p:txBody>
          <a:bodyPr wrap="square" rtlCol="0">
            <a:spAutoFit/>
          </a:bodyPr>
          <a:lstStyle/>
          <a:p>
            <a:pPr algn="ctr"/>
            <a:r>
              <a:rPr lang="pt-BR" sz="1000" dirty="0">
                <a:solidFill>
                  <a:schemeClr val="accent4"/>
                </a:solidFill>
                <a:latin typeface="Fredoka" pitchFamily="2" charset="-79"/>
                <a:cs typeface="Fredoka" pitchFamily="2" charset="-79"/>
              </a:rPr>
              <a:t>AWS CloudGov</a:t>
            </a:r>
            <a:br>
              <a:rPr lang="pt-BR" sz="1000" dirty="0">
                <a:solidFill>
                  <a:schemeClr val="accent4"/>
                </a:solidFill>
                <a:latin typeface="Fredoka" pitchFamily="2" charset="-79"/>
                <a:cs typeface="Fredoka" pitchFamily="2" charset="-79"/>
              </a:rPr>
            </a:br>
            <a:r>
              <a:rPr lang="pt-BR" sz="1000" dirty="0">
                <a:solidFill>
                  <a:schemeClr val="accent4"/>
                </a:solidFill>
                <a:latin typeface="Fredoka" pitchFamily="2" charset="-79"/>
                <a:cs typeface="Fredoka" pitchFamily="2" charset="-79"/>
              </a:rPr>
              <a:t>(Leste)</a:t>
            </a:r>
            <a:endParaRPr lang="pt-BR" dirty="0">
              <a:solidFill>
                <a:schemeClr val="accent4"/>
              </a:solidFill>
              <a:latin typeface="Fredoka" pitchFamily="2" charset="-79"/>
              <a:cs typeface="Fredoka" pitchFamily="2" charset="-79"/>
            </a:endParaRPr>
          </a:p>
        </p:txBody>
      </p:sp>
      <p:sp>
        <p:nvSpPr>
          <p:cNvPr id="37" name="CaixaDeTexto 36">
            <a:extLst>
              <a:ext uri="{FF2B5EF4-FFF2-40B4-BE49-F238E27FC236}">
                <a16:creationId xmlns:a16="http://schemas.microsoft.com/office/drawing/2014/main" id="{34120BF6-6E9C-DC64-96E1-1349D8067442}"/>
              </a:ext>
            </a:extLst>
          </p:cNvPr>
          <p:cNvSpPr txBox="1"/>
          <p:nvPr/>
        </p:nvSpPr>
        <p:spPr>
          <a:xfrm>
            <a:off x="2939310" y="1799828"/>
            <a:ext cx="938878"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Ohio</a:t>
            </a:r>
            <a:endParaRPr lang="pt-BR" dirty="0">
              <a:solidFill>
                <a:schemeClr val="accent4"/>
              </a:solidFill>
              <a:latin typeface="Fredoka" pitchFamily="2" charset="-79"/>
              <a:cs typeface="Fredoka" pitchFamily="2" charset="-79"/>
            </a:endParaRPr>
          </a:p>
        </p:txBody>
      </p:sp>
      <p:sp>
        <p:nvSpPr>
          <p:cNvPr id="38" name="Oval 37">
            <a:extLst>
              <a:ext uri="{FF2B5EF4-FFF2-40B4-BE49-F238E27FC236}">
                <a16:creationId xmlns:a16="http://schemas.microsoft.com/office/drawing/2014/main" id="{E59292A8-E351-4D78-73A9-0E3C5C9EB699}"/>
              </a:ext>
            </a:extLst>
          </p:cNvPr>
          <p:cNvSpPr/>
          <p:nvPr/>
        </p:nvSpPr>
        <p:spPr>
          <a:xfrm>
            <a:off x="1896207" y="2220906"/>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a:extLst>
              <a:ext uri="{FF2B5EF4-FFF2-40B4-BE49-F238E27FC236}">
                <a16:creationId xmlns:a16="http://schemas.microsoft.com/office/drawing/2014/main" id="{1D904406-4A78-0A98-F620-789A3838A608}"/>
              </a:ext>
            </a:extLst>
          </p:cNvPr>
          <p:cNvSpPr txBox="1"/>
          <p:nvPr/>
        </p:nvSpPr>
        <p:spPr>
          <a:xfrm>
            <a:off x="862096" y="1997480"/>
            <a:ext cx="938878" cy="400110"/>
          </a:xfrm>
          <a:prstGeom prst="rect">
            <a:avLst/>
          </a:prstGeom>
          <a:noFill/>
        </p:spPr>
        <p:txBody>
          <a:bodyPr wrap="square" rtlCol="0">
            <a:spAutoFit/>
          </a:bodyPr>
          <a:lstStyle/>
          <a:p>
            <a:pPr algn="ctr"/>
            <a:r>
              <a:rPr lang="pt-BR" sz="1000" dirty="0">
                <a:solidFill>
                  <a:schemeClr val="accent4"/>
                </a:solidFill>
                <a:latin typeface="Fredoka" pitchFamily="2" charset="-79"/>
                <a:cs typeface="Fredoka" pitchFamily="2" charset="-79"/>
              </a:rPr>
              <a:t>Canadá Oeste</a:t>
            </a:r>
            <a:endParaRPr lang="pt-BR" dirty="0">
              <a:solidFill>
                <a:schemeClr val="accent4"/>
              </a:solidFill>
              <a:latin typeface="Fredoka" pitchFamily="2" charset="-79"/>
              <a:cs typeface="Fredoka" pitchFamily="2" charset="-79"/>
            </a:endParaRPr>
          </a:p>
        </p:txBody>
      </p:sp>
      <p:sp>
        <p:nvSpPr>
          <p:cNvPr id="40" name="Oval 39">
            <a:extLst>
              <a:ext uri="{FF2B5EF4-FFF2-40B4-BE49-F238E27FC236}">
                <a16:creationId xmlns:a16="http://schemas.microsoft.com/office/drawing/2014/main" id="{CB92A596-609C-A29F-8633-D3DF86B9DA4D}"/>
              </a:ext>
            </a:extLst>
          </p:cNvPr>
          <p:cNvSpPr/>
          <p:nvPr/>
        </p:nvSpPr>
        <p:spPr>
          <a:xfrm>
            <a:off x="5803424" y="2058982"/>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CaixaDeTexto 40">
            <a:extLst>
              <a:ext uri="{FF2B5EF4-FFF2-40B4-BE49-F238E27FC236}">
                <a16:creationId xmlns:a16="http://schemas.microsoft.com/office/drawing/2014/main" id="{07B567D6-582D-B4E1-FD7D-1E5C2069E885}"/>
              </a:ext>
            </a:extLst>
          </p:cNvPr>
          <p:cNvSpPr txBox="1"/>
          <p:nvPr/>
        </p:nvSpPr>
        <p:spPr>
          <a:xfrm>
            <a:off x="5400133" y="1659924"/>
            <a:ext cx="614388"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Irlanda</a:t>
            </a:r>
            <a:endParaRPr lang="pt-BR" dirty="0">
              <a:solidFill>
                <a:schemeClr val="accent4"/>
              </a:solidFill>
              <a:latin typeface="Fredoka" pitchFamily="2" charset="-79"/>
              <a:cs typeface="Fredoka" pitchFamily="2" charset="-79"/>
            </a:endParaRPr>
          </a:p>
        </p:txBody>
      </p:sp>
      <p:sp>
        <p:nvSpPr>
          <p:cNvPr id="42" name="Oval 41">
            <a:extLst>
              <a:ext uri="{FF2B5EF4-FFF2-40B4-BE49-F238E27FC236}">
                <a16:creationId xmlns:a16="http://schemas.microsoft.com/office/drawing/2014/main" id="{2D11F04A-16F6-661E-CDEB-02983BE6B960}"/>
              </a:ext>
            </a:extLst>
          </p:cNvPr>
          <p:cNvSpPr/>
          <p:nvPr/>
        </p:nvSpPr>
        <p:spPr>
          <a:xfrm>
            <a:off x="6109497" y="2375937"/>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a:extLst>
              <a:ext uri="{FF2B5EF4-FFF2-40B4-BE49-F238E27FC236}">
                <a16:creationId xmlns:a16="http://schemas.microsoft.com/office/drawing/2014/main" id="{F6D51114-2083-D7A0-AA85-3267FDF9EF44}"/>
              </a:ext>
            </a:extLst>
          </p:cNvPr>
          <p:cNvSpPr/>
          <p:nvPr/>
        </p:nvSpPr>
        <p:spPr>
          <a:xfrm>
            <a:off x="6552326" y="5580141"/>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CaixaDeTexto 43">
            <a:extLst>
              <a:ext uri="{FF2B5EF4-FFF2-40B4-BE49-F238E27FC236}">
                <a16:creationId xmlns:a16="http://schemas.microsoft.com/office/drawing/2014/main" id="{B8DCC9F1-421D-AB99-6667-2E48188688FF}"/>
              </a:ext>
            </a:extLst>
          </p:cNvPr>
          <p:cNvSpPr txBox="1"/>
          <p:nvPr/>
        </p:nvSpPr>
        <p:spPr>
          <a:xfrm>
            <a:off x="6224229" y="5786021"/>
            <a:ext cx="1287398"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Cidade do cabo</a:t>
            </a:r>
            <a:endParaRPr lang="pt-BR" dirty="0">
              <a:solidFill>
                <a:schemeClr val="accent4"/>
              </a:solidFill>
              <a:latin typeface="Fredoka" pitchFamily="2" charset="-79"/>
              <a:cs typeface="Fredoka" pitchFamily="2" charset="-79"/>
            </a:endParaRPr>
          </a:p>
        </p:txBody>
      </p:sp>
      <p:sp>
        <p:nvSpPr>
          <p:cNvPr id="45" name="Oval 44">
            <a:extLst>
              <a:ext uri="{FF2B5EF4-FFF2-40B4-BE49-F238E27FC236}">
                <a16:creationId xmlns:a16="http://schemas.microsoft.com/office/drawing/2014/main" id="{DF8AB89A-483B-5228-2064-4CAA2DC971E9}"/>
              </a:ext>
            </a:extLst>
          </p:cNvPr>
          <p:cNvSpPr/>
          <p:nvPr/>
        </p:nvSpPr>
        <p:spPr>
          <a:xfrm>
            <a:off x="6400027" y="1899077"/>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CaixaDeTexto 45">
            <a:extLst>
              <a:ext uri="{FF2B5EF4-FFF2-40B4-BE49-F238E27FC236}">
                <a16:creationId xmlns:a16="http://schemas.microsoft.com/office/drawing/2014/main" id="{4AB212D5-917D-0071-7ABE-001EC9194126}"/>
              </a:ext>
            </a:extLst>
          </p:cNvPr>
          <p:cNvSpPr txBox="1"/>
          <p:nvPr/>
        </p:nvSpPr>
        <p:spPr>
          <a:xfrm>
            <a:off x="5900988" y="2644174"/>
            <a:ext cx="761332"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Espanha</a:t>
            </a:r>
            <a:endParaRPr lang="pt-BR" dirty="0">
              <a:solidFill>
                <a:schemeClr val="accent4"/>
              </a:solidFill>
              <a:latin typeface="Fredoka" pitchFamily="2" charset="-79"/>
              <a:cs typeface="Fredoka" pitchFamily="2" charset="-79"/>
            </a:endParaRPr>
          </a:p>
        </p:txBody>
      </p:sp>
      <p:sp>
        <p:nvSpPr>
          <p:cNvPr id="47" name="Oval 46">
            <a:extLst>
              <a:ext uri="{FF2B5EF4-FFF2-40B4-BE49-F238E27FC236}">
                <a16:creationId xmlns:a16="http://schemas.microsoft.com/office/drawing/2014/main" id="{76F1A9C1-633D-3B08-AD92-4BC3421E27B4}"/>
              </a:ext>
            </a:extLst>
          </p:cNvPr>
          <p:cNvSpPr/>
          <p:nvPr/>
        </p:nvSpPr>
        <p:spPr>
          <a:xfrm>
            <a:off x="6255066" y="2066906"/>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Oval 47">
            <a:extLst>
              <a:ext uri="{FF2B5EF4-FFF2-40B4-BE49-F238E27FC236}">
                <a16:creationId xmlns:a16="http://schemas.microsoft.com/office/drawing/2014/main" id="{7D13FE3C-94D6-0256-2E3D-ED3328ED8A15}"/>
              </a:ext>
            </a:extLst>
          </p:cNvPr>
          <p:cNvSpPr/>
          <p:nvPr/>
        </p:nvSpPr>
        <p:spPr>
          <a:xfrm>
            <a:off x="6555525" y="2229096"/>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a:extLst>
              <a:ext uri="{FF2B5EF4-FFF2-40B4-BE49-F238E27FC236}">
                <a16:creationId xmlns:a16="http://schemas.microsoft.com/office/drawing/2014/main" id="{2CDDD02E-44CF-7D70-2573-A7D7133EE9B1}"/>
              </a:ext>
            </a:extLst>
          </p:cNvPr>
          <p:cNvSpPr/>
          <p:nvPr/>
        </p:nvSpPr>
        <p:spPr>
          <a:xfrm>
            <a:off x="6404429" y="2383366"/>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Oval 49">
            <a:extLst>
              <a:ext uri="{FF2B5EF4-FFF2-40B4-BE49-F238E27FC236}">
                <a16:creationId xmlns:a16="http://schemas.microsoft.com/office/drawing/2014/main" id="{88347FAE-8457-70CF-9B36-BF6D10DE0186}"/>
              </a:ext>
            </a:extLst>
          </p:cNvPr>
          <p:cNvSpPr/>
          <p:nvPr/>
        </p:nvSpPr>
        <p:spPr>
          <a:xfrm>
            <a:off x="6555525" y="2541182"/>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CaixaDeTexto 50">
            <a:extLst>
              <a:ext uri="{FF2B5EF4-FFF2-40B4-BE49-F238E27FC236}">
                <a16:creationId xmlns:a16="http://schemas.microsoft.com/office/drawing/2014/main" id="{27819A1B-1B01-86CC-8735-D4014C0BF1C0}"/>
              </a:ext>
            </a:extLst>
          </p:cNvPr>
          <p:cNvSpPr txBox="1"/>
          <p:nvPr/>
        </p:nvSpPr>
        <p:spPr>
          <a:xfrm>
            <a:off x="6277612" y="1038388"/>
            <a:ext cx="829574"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Estocolmo</a:t>
            </a:r>
            <a:endParaRPr lang="pt-BR" dirty="0">
              <a:solidFill>
                <a:schemeClr val="accent4"/>
              </a:solidFill>
              <a:latin typeface="Fredoka" pitchFamily="2" charset="-79"/>
              <a:cs typeface="Fredoka" pitchFamily="2" charset="-79"/>
            </a:endParaRPr>
          </a:p>
        </p:txBody>
      </p:sp>
      <p:sp>
        <p:nvSpPr>
          <p:cNvPr id="52" name="CaixaDeTexto 51">
            <a:extLst>
              <a:ext uri="{FF2B5EF4-FFF2-40B4-BE49-F238E27FC236}">
                <a16:creationId xmlns:a16="http://schemas.microsoft.com/office/drawing/2014/main" id="{609C99AD-D157-E08E-BC20-25354DD2CC6C}"/>
              </a:ext>
            </a:extLst>
          </p:cNvPr>
          <p:cNvSpPr txBox="1"/>
          <p:nvPr/>
        </p:nvSpPr>
        <p:spPr>
          <a:xfrm>
            <a:off x="5579563" y="1406635"/>
            <a:ext cx="829574"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Londres</a:t>
            </a:r>
            <a:endParaRPr lang="pt-BR" dirty="0">
              <a:solidFill>
                <a:schemeClr val="accent4"/>
              </a:solidFill>
              <a:latin typeface="Fredoka" pitchFamily="2" charset="-79"/>
              <a:cs typeface="Fredoka" pitchFamily="2" charset="-79"/>
            </a:endParaRPr>
          </a:p>
        </p:txBody>
      </p:sp>
      <p:sp>
        <p:nvSpPr>
          <p:cNvPr id="53" name="CaixaDeTexto 52">
            <a:extLst>
              <a:ext uri="{FF2B5EF4-FFF2-40B4-BE49-F238E27FC236}">
                <a16:creationId xmlns:a16="http://schemas.microsoft.com/office/drawing/2014/main" id="{7D7CA391-90E8-F7F4-4D49-26F82344F603}"/>
              </a:ext>
            </a:extLst>
          </p:cNvPr>
          <p:cNvSpPr txBox="1"/>
          <p:nvPr/>
        </p:nvSpPr>
        <p:spPr>
          <a:xfrm>
            <a:off x="5800062" y="1181053"/>
            <a:ext cx="516902"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Paris</a:t>
            </a:r>
            <a:endParaRPr lang="pt-BR" dirty="0">
              <a:solidFill>
                <a:schemeClr val="accent4"/>
              </a:solidFill>
              <a:latin typeface="Fredoka" pitchFamily="2" charset="-79"/>
              <a:cs typeface="Fredoka" pitchFamily="2" charset="-79"/>
            </a:endParaRPr>
          </a:p>
        </p:txBody>
      </p:sp>
      <p:sp>
        <p:nvSpPr>
          <p:cNvPr id="54" name="CaixaDeTexto 53">
            <a:extLst>
              <a:ext uri="{FF2B5EF4-FFF2-40B4-BE49-F238E27FC236}">
                <a16:creationId xmlns:a16="http://schemas.microsoft.com/office/drawing/2014/main" id="{9D7EE4C4-5BDF-05B5-7C92-5F6CF2D3D78B}"/>
              </a:ext>
            </a:extLst>
          </p:cNvPr>
          <p:cNvSpPr txBox="1"/>
          <p:nvPr/>
        </p:nvSpPr>
        <p:spPr>
          <a:xfrm>
            <a:off x="7107186" y="786780"/>
            <a:ext cx="829574"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Zurique</a:t>
            </a:r>
            <a:endParaRPr lang="pt-BR" dirty="0">
              <a:solidFill>
                <a:schemeClr val="accent4"/>
              </a:solidFill>
              <a:latin typeface="Fredoka" pitchFamily="2" charset="-79"/>
              <a:cs typeface="Fredoka" pitchFamily="2" charset="-79"/>
            </a:endParaRPr>
          </a:p>
        </p:txBody>
      </p:sp>
      <p:sp>
        <p:nvSpPr>
          <p:cNvPr id="55" name="CaixaDeTexto 54">
            <a:extLst>
              <a:ext uri="{FF2B5EF4-FFF2-40B4-BE49-F238E27FC236}">
                <a16:creationId xmlns:a16="http://schemas.microsoft.com/office/drawing/2014/main" id="{D7D5709F-11BA-AFBF-2A95-04D4985D8958}"/>
              </a:ext>
            </a:extLst>
          </p:cNvPr>
          <p:cNvSpPr txBox="1"/>
          <p:nvPr/>
        </p:nvSpPr>
        <p:spPr>
          <a:xfrm>
            <a:off x="6435157" y="786781"/>
            <a:ext cx="829574"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Milão</a:t>
            </a:r>
            <a:endParaRPr lang="pt-BR" dirty="0">
              <a:solidFill>
                <a:schemeClr val="accent4"/>
              </a:solidFill>
              <a:latin typeface="Fredoka" pitchFamily="2" charset="-79"/>
              <a:cs typeface="Fredoka" pitchFamily="2" charset="-79"/>
            </a:endParaRPr>
          </a:p>
        </p:txBody>
      </p:sp>
      <p:sp>
        <p:nvSpPr>
          <p:cNvPr id="56" name="CaixaDeTexto 55">
            <a:extLst>
              <a:ext uri="{FF2B5EF4-FFF2-40B4-BE49-F238E27FC236}">
                <a16:creationId xmlns:a16="http://schemas.microsoft.com/office/drawing/2014/main" id="{833F0DEE-BE5D-FCD2-33DB-E5C8C4A882D2}"/>
              </a:ext>
            </a:extLst>
          </p:cNvPr>
          <p:cNvSpPr txBox="1"/>
          <p:nvPr/>
        </p:nvSpPr>
        <p:spPr>
          <a:xfrm>
            <a:off x="7166270" y="417448"/>
            <a:ext cx="829574"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Frankfurt</a:t>
            </a:r>
            <a:endParaRPr lang="pt-BR" dirty="0">
              <a:solidFill>
                <a:schemeClr val="accent4"/>
              </a:solidFill>
              <a:latin typeface="Fredoka" pitchFamily="2" charset="-79"/>
              <a:cs typeface="Fredoka" pitchFamily="2" charset="-79"/>
            </a:endParaRPr>
          </a:p>
        </p:txBody>
      </p:sp>
      <p:sp>
        <p:nvSpPr>
          <p:cNvPr id="57" name="Oval 56">
            <a:extLst>
              <a:ext uri="{FF2B5EF4-FFF2-40B4-BE49-F238E27FC236}">
                <a16:creationId xmlns:a16="http://schemas.microsoft.com/office/drawing/2014/main" id="{7BFC16E0-8FF6-4BB6-EDFF-4AA1511A13FB}"/>
              </a:ext>
            </a:extLst>
          </p:cNvPr>
          <p:cNvSpPr/>
          <p:nvPr/>
        </p:nvSpPr>
        <p:spPr>
          <a:xfrm>
            <a:off x="6712407" y="2692460"/>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Oval 57">
            <a:extLst>
              <a:ext uri="{FF2B5EF4-FFF2-40B4-BE49-F238E27FC236}">
                <a16:creationId xmlns:a16="http://schemas.microsoft.com/office/drawing/2014/main" id="{5F1D6677-7D24-3F8C-EF84-97EAE85CF2D8}"/>
              </a:ext>
            </a:extLst>
          </p:cNvPr>
          <p:cNvSpPr/>
          <p:nvPr/>
        </p:nvSpPr>
        <p:spPr>
          <a:xfrm>
            <a:off x="8664935" y="3491394"/>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Oval 58">
            <a:extLst>
              <a:ext uri="{FF2B5EF4-FFF2-40B4-BE49-F238E27FC236}">
                <a16:creationId xmlns:a16="http://schemas.microsoft.com/office/drawing/2014/main" id="{9D2CEE8F-ABD8-8621-8CD7-ED1D846532D8}"/>
              </a:ext>
            </a:extLst>
          </p:cNvPr>
          <p:cNvSpPr/>
          <p:nvPr/>
        </p:nvSpPr>
        <p:spPr>
          <a:xfrm>
            <a:off x="8362372" y="3330309"/>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CaixaDeTexto 59">
            <a:extLst>
              <a:ext uri="{FF2B5EF4-FFF2-40B4-BE49-F238E27FC236}">
                <a16:creationId xmlns:a16="http://schemas.microsoft.com/office/drawing/2014/main" id="{5FC47B40-D40C-E145-296B-B8E28E68FEE1}"/>
              </a:ext>
            </a:extLst>
          </p:cNvPr>
          <p:cNvSpPr txBox="1"/>
          <p:nvPr/>
        </p:nvSpPr>
        <p:spPr>
          <a:xfrm>
            <a:off x="7729739" y="3620398"/>
            <a:ext cx="761332"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Bahrein</a:t>
            </a:r>
            <a:endParaRPr lang="pt-BR" dirty="0">
              <a:solidFill>
                <a:schemeClr val="accent4"/>
              </a:solidFill>
              <a:latin typeface="Fredoka" pitchFamily="2" charset="-79"/>
              <a:cs typeface="Fredoka" pitchFamily="2" charset="-79"/>
            </a:endParaRPr>
          </a:p>
        </p:txBody>
      </p:sp>
      <p:sp>
        <p:nvSpPr>
          <p:cNvPr id="61" name="CaixaDeTexto 60">
            <a:extLst>
              <a:ext uri="{FF2B5EF4-FFF2-40B4-BE49-F238E27FC236}">
                <a16:creationId xmlns:a16="http://schemas.microsoft.com/office/drawing/2014/main" id="{134C993C-C4DF-8E2E-CA1C-7B4708BD6386}"/>
              </a:ext>
            </a:extLst>
          </p:cNvPr>
          <p:cNvSpPr txBox="1"/>
          <p:nvPr/>
        </p:nvSpPr>
        <p:spPr>
          <a:xfrm>
            <a:off x="8645756" y="3733062"/>
            <a:ext cx="472280"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EAU</a:t>
            </a:r>
            <a:endParaRPr lang="pt-BR" dirty="0">
              <a:solidFill>
                <a:schemeClr val="accent4"/>
              </a:solidFill>
              <a:latin typeface="Fredoka" pitchFamily="2" charset="-79"/>
              <a:cs typeface="Fredoka" pitchFamily="2" charset="-79"/>
            </a:endParaRPr>
          </a:p>
        </p:txBody>
      </p:sp>
      <p:sp>
        <p:nvSpPr>
          <p:cNvPr id="62" name="Oval 61">
            <a:extLst>
              <a:ext uri="{FF2B5EF4-FFF2-40B4-BE49-F238E27FC236}">
                <a16:creationId xmlns:a16="http://schemas.microsoft.com/office/drawing/2014/main" id="{A6F02B94-DA9F-FB5F-3AC0-557F62F181F4}"/>
              </a:ext>
            </a:extLst>
          </p:cNvPr>
          <p:cNvSpPr/>
          <p:nvPr/>
        </p:nvSpPr>
        <p:spPr>
          <a:xfrm>
            <a:off x="8058318" y="3017205"/>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CaixaDeTexto 62">
            <a:extLst>
              <a:ext uri="{FF2B5EF4-FFF2-40B4-BE49-F238E27FC236}">
                <a16:creationId xmlns:a16="http://schemas.microsoft.com/office/drawing/2014/main" id="{DCA57FD4-A429-9A3D-DEC6-F7DBBD4E7205}"/>
              </a:ext>
            </a:extLst>
          </p:cNvPr>
          <p:cNvSpPr txBox="1"/>
          <p:nvPr/>
        </p:nvSpPr>
        <p:spPr>
          <a:xfrm>
            <a:off x="7581057" y="3912656"/>
            <a:ext cx="761332"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Tel Aviv</a:t>
            </a:r>
            <a:endParaRPr lang="pt-BR" dirty="0">
              <a:solidFill>
                <a:schemeClr val="accent4"/>
              </a:solidFill>
              <a:latin typeface="Fredoka" pitchFamily="2" charset="-79"/>
              <a:cs typeface="Fredoka" pitchFamily="2" charset="-79"/>
            </a:endParaRPr>
          </a:p>
        </p:txBody>
      </p:sp>
      <p:sp>
        <p:nvSpPr>
          <p:cNvPr id="7168" name="Oval 7167">
            <a:extLst>
              <a:ext uri="{FF2B5EF4-FFF2-40B4-BE49-F238E27FC236}">
                <a16:creationId xmlns:a16="http://schemas.microsoft.com/office/drawing/2014/main" id="{93F7D8FF-243B-08CE-0B00-429F39C7EE50}"/>
              </a:ext>
            </a:extLst>
          </p:cNvPr>
          <p:cNvSpPr/>
          <p:nvPr/>
        </p:nvSpPr>
        <p:spPr>
          <a:xfrm>
            <a:off x="10461883" y="2705770"/>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69" name="Oval 7168">
            <a:extLst>
              <a:ext uri="{FF2B5EF4-FFF2-40B4-BE49-F238E27FC236}">
                <a16:creationId xmlns:a16="http://schemas.microsoft.com/office/drawing/2014/main" id="{520CEA66-F1AE-6A38-BD90-B2BDD79CE82F}"/>
              </a:ext>
            </a:extLst>
          </p:cNvPr>
          <p:cNvSpPr/>
          <p:nvPr/>
        </p:nvSpPr>
        <p:spPr>
          <a:xfrm>
            <a:off x="10168272" y="2860207"/>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71" name="CaixaDeTexto 7170">
            <a:extLst>
              <a:ext uri="{FF2B5EF4-FFF2-40B4-BE49-F238E27FC236}">
                <a16:creationId xmlns:a16="http://schemas.microsoft.com/office/drawing/2014/main" id="{593AD0E3-D4D7-6A90-CC0E-45B30E7E1D46}"/>
              </a:ext>
            </a:extLst>
          </p:cNvPr>
          <p:cNvSpPr txBox="1"/>
          <p:nvPr/>
        </p:nvSpPr>
        <p:spPr>
          <a:xfrm>
            <a:off x="10608877" y="2648333"/>
            <a:ext cx="579459"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Tóquio</a:t>
            </a:r>
            <a:endParaRPr lang="pt-BR" dirty="0">
              <a:solidFill>
                <a:schemeClr val="accent4"/>
              </a:solidFill>
              <a:latin typeface="Fredoka" pitchFamily="2" charset="-79"/>
              <a:cs typeface="Fredoka" pitchFamily="2" charset="-79"/>
            </a:endParaRPr>
          </a:p>
        </p:txBody>
      </p:sp>
      <p:sp>
        <p:nvSpPr>
          <p:cNvPr id="7172" name="CaixaDeTexto 7171">
            <a:extLst>
              <a:ext uri="{FF2B5EF4-FFF2-40B4-BE49-F238E27FC236}">
                <a16:creationId xmlns:a16="http://schemas.microsoft.com/office/drawing/2014/main" id="{0F72B219-0D8F-1F1F-3A3E-76C6D16FDCD1}"/>
              </a:ext>
            </a:extLst>
          </p:cNvPr>
          <p:cNvSpPr txBox="1"/>
          <p:nvPr/>
        </p:nvSpPr>
        <p:spPr>
          <a:xfrm>
            <a:off x="9915502" y="3079606"/>
            <a:ext cx="579459"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Osaka</a:t>
            </a:r>
            <a:endParaRPr lang="pt-BR" dirty="0">
              <a:solidFill>
                <a:schemeClr val="accent4"/>
              </a:solidFill>
              <a:latin typeface="Fredoka" pitchFamily="2" charset="-79"/>
              <a:cs typeface="Fredoka" pitchFamily="2" charset="-79"/>
            </a:endParaRPr>
          </a:p>
        </p:txBody>
      </p:sp>
      <p:sp>
        <p:nvSpPr>
          <p:cNvPr id="7173" name="Oval 7172">
            <a:extLst>
              <a:ext uri="{FF2B5EF4-FFF2-40B4-BE49-F238E27FC236}">
                <a16:creationId xmlns:a16="http://schemas.microsoft.com/office/drawing/2014/main" id="{03F4FF04-9A10-6F70-94D3-C6826A107A25}"/>
              </a:ext>
            </a:extLst>
          </p:cNvPr>
          <p:cNvSpPr/>
          <p:nvPr/>
        </p:nvSpPr>
        <p:spPr>
          <a:xfrm>
            <a:off x="10020974" y="2379299"/>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74" name="CaixaDeTexto 7173">
            <a:extLst>
              <a:ext uri="{FF2B5EF4-FFF2-40B4-BE49-F238E27FC236}">
                <a16:creationId xmlns:a16="http://schemas.microsoft.com/office/drawing/2014/main" id="{C1E0B770-1AE2-D6D5-1663-D5D6156D1004}"/>
              </a:ext>
            </a:extLst>
          </p:cNvPr>
          <p:cNvSpPr txBox="1"/>
          <p:nvPr/>
        </p:nvSpPr>
        <p:spPr>
          <a:xfrm>
            <a:off x="10598757" y="2268518"/>
            <a:ext cx="579459"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Seul</a:t>
            </a:r>
            <a:endParaRPr lang="pt-BR" dirty="0">
              <a:solidFill>
                <a:schemeClr val="accent4"/>
              </a:solidFill>
              <a:latin typeface="Fredoka" pitchFamily="2" charset="-79"/>
              <a:cs typeface="Fredoka" pitchFamily="2" charset="-79"/>
            </a:endParaRPr>
          </a:p>
        </p:txBody>
      </p:sp>
      <p:sp>
        <p:nvSpPr>
          <p:cNvPr id="7175" name="Oval 7174">
            <a:extLst>
              <a:ext uri="{FF2B5EF4-FFF2-40B4-BE49-F238E27FC236}">
                <a16:creationId xmlns:a16="http://schemas.microsoft.com/office/drawing/2014/main" id="{A6214F9E-968A-39A9-DEB2-83F1FAB5C9B9}"/>
              </a:ext>
            </a:extLst>
          </p:cNvPr>
          <p:cNvSpPr/>
          <p:nvPr/>
        </p:nvSpPr>
        <p:spPr>
          <a:xfrm>
            <a:off x="9566008" y="2379298"/>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76" name="CaixaDeTexto 7175">
            <a:extLst>
              <a:ext uri="{FF2B5EF4-FFF2-40B4-BE49-F238E27FC236}">
                <a16:creationId xmlns:a16="http://schemas.microsoft.com/office/drawing/2014/main" id="{DCDEBBA7-40FF-A014-C483-2F1F74119CFF}"/>
              </a:ext>
            </a:extLst>
          </p:cNvPr>
          <p:cNvSpPr txBox="1"/>
          <p:nvPr/>
        </p:nvSpPr>
        <p:spPr>
          <a:xfrm>
            <a:off x="10980987" y="2436879"/>
            <a:ext cx="638138"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Pequim</a:t>
            </a:r>
            <a:endParaRPr lang="pt-BR" dirty="0">
              <a:solidFill>
                <a:schemeClr val="accent4"/>
              </a:solidFill>
              <a:latin typeface="Fredoka" pitchFamily="2" charset="-79"/>
              <a:cs typeface="Fredoka" pitchFamily="2" charset="-79"/>
            </a:endParaRPr>
          </a:p>
        </p:txBody>
      </p:sp>
      <p:sp>
        <p:nvSpPr>
          <p:cNvPr id="7177" name="Oval 7176">
            <a:extLst>
              <a:ext uri="{FF2B5EF4-FFF2-40B4-BE49-F238E27FC236}">
                <a16:creationId xmlns:a16="http://schemas.microsoft.com/office/drawing/2014/main" id="{FE5A1B2A-2EE6-5264-AF12-D898F45000F8}"/>
              </a:ext>
            </a:extLst>
          </p:cNvPr>
          <p:cNvSpPr/>
          <p:nvPr/>
        </p:nvSpPr>
        <p:spPr>
          <a:xfrm>
            <a:off x="9261344" y="2379298"/>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78" name="CaixaDeTexto 7177">
            <a:extLst>
              <a:ext uri="{FF2B5EF4-FFF2-40B4-BE49-F238E27FC236}">
                <a16:creationId xmlns:a16="http://schemas.microsoft.com/office/drawing/2014/main" id="{98932B5A-9F0B-36F2-3427-3328F4F2B7A9}"/>
              </a:ext>
            </a:extLst>
          </p:cNvPr>
          <p:cNvSpPr txBox="1"/>
          <p:nvPr/>
        </p:nvSpPr>
        <p:spPr>
          <a:xfrm>
            <a:off x="11121331" y="2853055"/>
            <a:ext cx="638138"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Ningxia</a:t>
            </a:r>
            <a:endParaRPr lang="pt-BR" dirty="0">
              <a:solidFill>
                <a:schemeClr val="accent4"/>
              </a:solidFill>
              <a:latin typeface="Fredoka" pitchFamily="2" charset="-79"/>
              <a:cs typeface="Fredoka" pitchFamily="2" charset="-79"/>
            </a:endParaRPr>
          </a:p>
        </p:txBody>
      </p:sp>
      <p:sp>
        <p:nvSpPr>
          <p:cNvPr id="7179" name="Oval 7178">
            <a:extLst>
              <a:ext uri="{FF2B5EF4-FFF2-40B4-BE49-F238E27FC236}">
                <a16:creationId xmlns:a16="http://schemas.microsoft.com/office/drawing/2014/main" id="{E6CD3021-7B0A-7844-F335-A1C998C9BCE7}"/>
              </a:ext>
            </a:extLst>
          </p:cNvPr>
          <p:cNvSpPr/>
          <p:nvPr/>
        </p:nvSpPr>
        <p:spPr>
          <a:xfrm>
            <a:off x="9416473" y="3330159"/>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80" name="CaixaDeTexto 7179">
            <a:extLst>
              <a:ext uri="{FF2B5EF4-FFF2-40B4-BE49-F238E27FC236}">
                <a16:creationId xmlns:a16="http://schemas.microsoft.com/office/drawing/2014/main" id="{CB6F7204-A186-0FBF-E2E5-8367AE76670B}"/>
              </a:ext>
            </a:extLst>
          </p:cNvPr>
          <p:cNvSpPr txBox="1"/>
          <p:nvPr/>
        </p:nvSpPr>
        <p:spPr>
          <a:xfrm>
            <a:off x="9415717" y="3449561"/>
            <a:ext cx="660277"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Jakarta</a:t>
            </a:r>
            <a:endParaRPr lang="pt-BR" dirty="0">
              <a:solidFill>
                <a:schemeClr val="accent4"/>
              </a:solidFill>
              <a:latin typeface="Fredoka" pitchFamily="2" charset="-79"/>
              <a:cs typeface="Fredoka" pitchFamily="2" charset="-79"/>
            </a:endParaRPr>
          </a:p>
        </p:txBody>
      </p:sp>
      <p:sp>
        <p:nvSpPr>
          <p:cNvPr id="7181" name="Oval 7180">
            <a:extLst>
              <a:ext uri="{FF2B5EF4-FFF2-40B4-BE49-F238E27FC236}">
                <a16:creationId xmlns:a16="http://schemas.microsoft.com/office/drawing/2014/main" id="{8E20F71C-E8D9-83D9-DE1F-352687EA37B3}"/>
              </a:ext>
            </a:extLst>
          </p:cNvPr>
          <p:cNvSpPr/>
          <p:nvPr/>
        </p:nvSpPr>
        <p:spPr>
          <a:xfrm>
            <a:off x="9118036" y="3179064"/>
            <a:ext cx="136874" cy="130629"/>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82" name="CaixaDeTexto 7181">
            <a:extLst>
              <a:ext uri="{FF2B5EF4-FFF2-40B4-BE49-F238E27FC236}">
                <a16:creationId xmlns:a16="http://schemas.microsoft.com/office/drawing/2014/main" id="{A0F5B14F-D273-6118-07B9-309D8C46FE28}"/>
              </a:ext>
            </a:extLst>
          </p:cNvPr>
          <p:cNvSpPr txBox="1"/>
          <p:nvPr/>
        </p:nvSpPr>
        <p:spPr>
          <a:xfrm>
            <a:off x="9270748" y="3903772"/>
            <a:ext cx="883132" cy="246221"/>
          </a:xfrm>
          <a:prstGeom prst="rect">
            <a:avLst/>
          </a:prstGeom>
          <a:noFill/>
        </p:spPr>
        <p:txBody>
          <a:bodyPr wrap="square" rtlCol="0">
            <a:spAutoFit/>
          </a:bodyPr>
          <a:lstStyle/>
          <a:p>
            <a:r>
              <a:rPr lang="pt-BR" sz="1000" dirty="0">
                <a:solidFill>
                  <a:schemeClr val="accent4"/>
                </a:solidFill>
                <a:latin typeface="Fredoka" pitchFamily="2" charset="-79"/>
                <a:cs typeface="Fredoka" pitchFamily="2" charset="-79"/>
              </a:rPr>
              <a:t>Cingapura</a:t>
            </a:r>
            <a:endParaRPr lang="pt-BR" dirty="0">
              <a:solidFill>
                <a:schemeClr val="accent4"/>
              </a:solidFill>
              <a:latin typeface="Fredoka" pitchFamily="2" charset="-79"/>
              <a:cs typeface="Fredoka" pitchFamily="2" charset="-79"/>
            </a:endParaRPr>
          </a:p>
        </p:txBody>
      </p:sp>
      <p:sp>
        <p:nvSpPr>
          <p:cNvPr id="7183" name="Oval 7182">
            <a:extLst>
              <a:ext uri="{FF2B5EF4-FFF2-40B4-BE49-F238E27FC236}">
                <a16:creationId xmlns:a16="http://schemas.microsoft.com/office/drawing/2014/main" id="{152B5A74-A6C6-E010-A408-A79ADD5F16B4}"/>
              </a:ext>
            </a:extLst>
          </p:cNvPr>
          <p:cNvSpPr/>
          <p:nvPr/>
        </p:nvSpPr>
        <p:spPr>
          <a:xfrm>
            <a:off x="6400027" y="5422768"/>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84" name="Oval 7183">
            <a:extLst>
              <a:ext uri="{FF2B5EF4-FFF2-40B4-BE49-F238E27FC236}">
                <a16:creationId xmlns:a16="http://schemas.microsoft.com/office/drawing/2014/main" id="{5C09D03A-DFDB-F328-5C75-A730F0523C61}"/>
              </a:ext>
            </a:extLst>
          </p:cNvPr>
          <p:cNvSpPr/>
          <p:nvPr/>
        </p:nvSpPr>
        <p:spPr>
          <a:xfrm>
            <a:off x="6555525" y="5422688"/>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85" name="Oval 7184">
            <a:extLst>
              <a:ext uri="{FF2B5EF4-FFF2-40B4-BE49-F238E27FC236}">
                <a16:creationId xmlns:a16="http://schemas.microsoft.com/office/drawing/2014/main" id="{7D5F3138-A193-5C87-B2ED-A236D2C4EB0D}"/>
              </a:ext>
            </a:extLst>
          </p:cNvPr>
          <p:cNvSpPr/>
          <p:nvPr/>
        </p:nvSpPr>
        <p:spPr>
          <a:xfrm>
            <a:off x="6707925" y="5587149"/>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86" name="Oval 7185">
            <a:extLst>
              <a:ext uri="{FF2B5EF4-FFF2-40B4-BE49-F238E27FC236}">
                <a16:creationId xmlns:a16="http://schemas.microsoft.com/office/drawing/2014/main" id="{B03B416D-92CF-E3C1-DB71-AB0907EAA092}"/>
              </a:ext>
            </a:extLst>
          </p:cNvPr>
          <p:cNvSpPr/>
          <p:nvPr/>
        </p:nvSpPr>
        <p:spPr>
          <a:xfrm>
            <a:off x="1891827" y="2538385"/>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87" name="Oval 7186">
            <a:extLst>
              <a:ext uri="{FF2B5EF4-FFF2-40B4-BE49-F238E27FC236}">
                <a16:creationId xmlns:a16="http://schemas.microsoft.com/office/drawing/2014/main" id="{05B952BF-2D89-364C-47C8-097054C1104E}"/>
              </a:ext>
            </a:extLst>
          </p:cNvPr>
          <p:cNvSpPr/>
          <p:nvPr/>
        </p:nvSpPr>
        <p:spPr>
          <a:xfrm>
            <a:off x="2041052" y="2698464"/>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88" name="Oval 7187">
            <a:extLst>
              <a:ext uri="{FF2B5EF4-FFF2-40B4-BE49-F238E27FC236}">
                <a16:creationId xmlns:a16="http://schemas.microsoft.com/office/drawing/2014/main" id="{F72C90FA-DD3D-ABDE-2388-0843122108A3}"/>
              </a:ext>
            </a:extLst>
          </p:cNvPr>
          <p:cNvSpPr/>
          <p:nvPr/>
        </p:nvSpPr>
        <p:spPr>
          <a:xfrm>
            <a:off x="2047402" y="2541438"/>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89" name="Oval 7188">
            <a:extLst>
              <a:ext uri="{FF2B5EF4-FFF2-40B4-BE49-F238E27FC236}">
                <a16:creationId xmlns:a16="http://schemas.microsoft.com/office/drawing/2014/main" id="{BBEABBAF-1AEA-D07C-3D4C-557C06AFFBDB}"/>
              </a:ext>
            </a:extLst>
          </p:cNvPr>
          <p:cNvSpPr/>
          <p:nvPr/>
        </p:nvSpPr>
        <p:spPr>
          <a:xfrm>
            <a:off x="2196313" y="2702119"/>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90" name="Oval 7189">
            <a:extLst>
              <a:ext uri="{FF2B5EF4-FFF2-40B4-BE49-F238E27FC236}">
                <a16:creationId xmlns:a16="http://schemas.microsoft.com/office/drawing/2014/main" id="{E950913F-B891-A002-6558-CFA8B4C63AF0}"/>
              </a:ext>
            </a:extLst>
          </p:cNvPr>
          <p:cNvSpPr/>
          <p:nvPr/>
        </p:nvSpPr>
        <p:spPr>
          <a:xfrm>
            <a:off x="2047929" y="2858172"/>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91" name="Oval 7190">
            <a:extLst>
              <a:ext uri="{FF2B5EF4-FFF2-40B4-BE49-F238E27FC236}">
                <a16:creationId xmlns:a16="http://schemas.microsoft.com/office/drawing/2014/main" id="{58596DA2-993F-956E-3A26-FFF7C360E0A1}"/>
              </a:ext>
            </a:extLst>
          </p:cNvPr>
          <p:cNvSpPr/>
          <p:nvPr/>
        </p:nvSpPr>
        <p:spPr>
          <a:xfrm>
            <a:off x="2348485" y="2861346"/>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92" name="Oval 7191">
            <a:extLst>
              <a:ext uri="{FF2B5EF4-FFF2-40B4-BE49-F238E27FC236}">
                <a16:creationId xmlns:a16="http://schemas.microsoft.com/office/drawing/2014/main" id="{7DF5A24A-7B31-61A4-DFE2-AF081A8821A9}"/>
              </a:ext>
            </a:extLst>
          </p:cNvPr>
          <p:cNvSpPr/>
          <p:nvPr/>
        </p:nvSpPr>
        <p:spPr>
          <a:xfrm>
            <a:off x="1743726" y="2219458"/>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93" name="Oval 7192">
            <a:extLst>
              <a:ext uri="{FF2B5EF4-FFF2-40B4-BE49-F238E27FC236}">
                <a16:creationId xmlns:a16="http://schemas.microsoft.com/office/drawing/2014/main" id="{BF51AF69-C0D2-00DF-FFD3-52278071344C}"/>
              </a:ext>
            </a:extLst>
          </p:cNvPr>
          <p:cNvSpPr/>
          <p:nvPr/>
        </p:nvSpPr>
        <p:spPr>
          <a:xfrm>
            <a:off x="1895002" y="2062337"/>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94" name="Oval 7193">
            <a:extLst>
              <a:ext uri="{FF2B5EF4-FFF2-40B4-BE49-F238E27FC236}">
                <a16:creationId xmlns:a16="http://schemas.microsoft.com/office/drawing/2014/main" id="{FC3416CE-FC94-2C98-7A21-C4E01A5C8110}"/>
              </a:ext>
            </a:extLst>
          </p:cNvPr>
          <p:cNvSpPr/>
          <p:nvPr/>
        </p:nvSpPr>
        <p:spPr>
          <a:xfrm>
            <a:off x="2044754" y="2224080"/>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95" name="Oval 7194">
            <a:extLst>
              <a:ext uri="{FF2B5EF4-FFF2-40B4-BE49-F238E27FC236}">
                <a16:creationId xmlns:a16="http://schemas.microsoft.com/office/drawing/2014/main" id="{3C8341EF-95B7-2DA1-F851-5F86525D1F44}"/>
              </a:ext>
            </a:extLst>
          </p:cNvPr>
          <p:cNvSpPr/>
          <p:nvPr/>
        </p:nvSpPr>
        <p:spPr>
          <a:xfrm>
            <a:off x="2196313" y="2384579"/>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96" name="Oval 7195">
            <a:extLst>
              <a:ext uri="{FF2B5EF4-FFF2-40B4-BE49-F238E27FC236}">
                <a16:creationId xmlns:a16="http://schemas.microsoft.com/office/drawing/2014/main" id="{A1F8520D-79B4-43F8-8E13-E15A356FEFBE}"/>
              </a:ext>
            </a:extLst>
          </p:cNvPr>
          <p:cNvSpPr/>
          <p:nvPr/>
        </p:nvSpPr>
        <p:spPr>
          <a:xfrm>
            <a:off x="2343215" y="2541559"/>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97" name="Oval 7196">
            <a:extLst>
              <a:ext uri="{FF2B5EF4-FFF2-40B4-BE49-F238E27FC236}">
                <a16:creationId xmlns:a16="http://schemas.microsoft.com/office/drawing/2014/main" id="{03EF5AAC-3E6E-959D-6483-D4CD95193A93}"/>
              </a:ext>
            </a:extLst>
          </p:cNvPr>
          <p:cNvSpPr/>
          <p:nvPr/>
        </p:nvSpPr>
        <p:spPr>
          <a:xfrm>
            <a:off x="3400900" y="2867261"/>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98" name="Oval 7197">
            <a:extLst>
              <a:ext uri="{FF2B5EF4-FFF2-40B4-BE49-F238E27FC236}">
                <a16:creationId xmlns:a16="http://schemas.microsoft.com/office/drawing/2014/main" id="{033817A5-44DB-3F80-89A9-4159B1FD13EB}"/>
              </a:ext>
            </a:extLst>
          </p:cNvPr>
          <p:cNvSpPr/>
          <p:nvPr/>
        </p:nvSpPr>
        <p:spPr>
          <a:xfrm>
            <a:off x="3253181" y="2862864"/>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99" name="Oval 7198">
            <a:extLst>
              <a:ext uri="{FF2B5EF4-FFF2-40B4-BE49-F238E27FC236}">
                <a16:creationId xmlns:a16="http://schemas.microsoft.com/office/drawing/2014/main" id="{B3E71FCE-D902-FBE5-5119-7672120AD705}"/>
              </a:ext>
            </a:extLst>
          </p:cNvPr>
          <p:cNvSpPr/>
          <p:nvPr/>
        </p:nvSpPr>
        <p:spPr>
          <a:xfrm>
            <a:off x="3248728" y="2699187"/>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00" name="Oval 7199">
            <a:extLst>
              <a:ext uri="{FF2B5EF4-FFF2-40B4-BE49-F238E27FC236}">
                <a16:creationId xmlns:a16="http://schemas.microsoft.com/office/drawing/2014/main" id="{286BAF7A-4FD1-115A-F4CE-28808A9DE18B}"/>
              </a:ext>
            </a:extLst>
          </p:cNvPr>
          <p:cNvSpPr/>
          <p:nvPr/>
        </p:nvSpPr>
        <p:spPr>
          <a:xfrm>
            <a:off x="3250628" y="2537921"/>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01" name="Oval 7200">
            <a:extLst>
              <a:ext uri="{FF2B5EF4-FFF2-40B4-BE49-F238E27FC236}">
                <a16:creationId xmlns:a16="http://schemas.microsoft.com/office/drawing/2014/main" id="{C66239C2-FCAF-A3D9-6202-59F9CAC1BB84}"/>
              </a:ext>
            </a:extLst>
          </p:cNvPr>
          <p:cNvSpPr/>
          <p:nvPr/>
        </p:nvSpPr>
        <p:spPr>
          <a:xfrm>
            <a:off x="3400900" y="2541106"/>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02" name="Oval 7201">
            <a:extLst>
              <a:ext uri="{FF2B5EF4-FFF2-40B4-BE49-F238E27FC236}">
                <a16:creationId xmlns:a16="http://schemas.microsoft.com/office/drawing/2014/main" id="{D374490A-C067-C3C0-8284-1932458EF453}"/>
              </a:ext>
            </a:extLst>
          </p:cNvPr>
          <p:cNvSpPr/>
          <p:nvPr/>
        </p:nvSpPr>
        <p:spPr>
          <a:xfrm>
            <a:off x="3551881" y="2544722"/>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03" name="Oval 7202">
            <a:extLst>
              <a:ext uri="{FF2B5EF4-FFF2-40B4-BE49-F238E27FC236}">
                <a16:creationId xmlns:a16="http://schemas.microsoft.com/office/drawing/2014/main" id="{D5A67048-0BC2-6279-6B1C-3290EFE62347}"/>
              </a:ext>
            </a:extLst>
          </p:cNvPr>
          <p:cNvSpPr/>
          <p:nvPr/>
        </p:nvSpPr>
        <p:spPr>
          <a:xfrm>
            <a:off x="2948739" y="2698943"/>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04" name="Oval 7203">
            <a:extLst>
              <a:ext uri="{FF2B5EF4-FFF2-40B4-BE49-F238E27FC236}">
                <a16:creationId xmlns:a16="http://schemas.microsoft.com/office/drawing/2014/main" id="{2F04240F-B533-9ED8-8259-CE26A7E1DB58}"/>
              </a:ext>
            </a:extLst>
          </p:cNvPr>
          <p:cNvSpPr/>
          <p:nvPr/>
        </p:nvSpPr>
        <p:spPr>
          <a:xfrm>
            <a:off x="3098228" y="2855353"/>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05" name="Oval 7204">
            <a:extLst>
              <a:ext uri="{FF2B5EF4-FFF2-40B4-BE49-F238E27FC236}">
                <a16:creationId xmlns:a16="http://schemas.microsoft.com/office/drawing/2014/main" id="{B93FF5E1-91D5-D03E-917E-6E18BDE79E39}"/>
              </a:ext>
            </a:extLst>
          </p:cNvPr>
          <p:cNvSpPr/>
          <p:nvPr/>
        </p:nvSpPr>
        <p:spPr>
          <a:xfrm>
            <a:off x="2948739" y="2856564"/>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06" name="Oval 7205">
            <a:extLst>
              <a:ext uri="{FF2B5EF4-FFF2-40B4-BE49-F238E27FC236}">
                <a16:creationId xmlns:a16="http://schemas.microsoft.com/office/drawing/2014/main" id="{B3E0B26A-C371-E9A5-CC14-BA2D3A2C77F8}"/>
              </a:ext>
            </a:extLst>
          </p:cNvPr>
          <p:cNvSpPr/>
          <p:nvPr/>
        </p:nvSpPr>
        <p:spPr>
          <a:xfrm>
            <a:off x="2804128" y="2541095"/>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07" name="Oval 7206">
            <a:extLst>
              <a:ext uri="{FF2B5EF4-FFF2-40B4-BE49-F238E27FC236}">
                <a16:creationId xmlns:a16="http://schemas.microsoft.com/office/drawing/2014/main" id="{D06730D8-E49F-25D3-FD35-CE836DB0779F}"/>
              </a:ext>
            </a:extLst>
          </p:cNvPr>
          <p:cNvSpPr/>
          <p:nvPr/>
        </p:nvSpPr>
        <p:spPr>
          <a:xfrm>
            <a:off x="3396884" y="2222931"/>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08" name="Oval 7207">
            <a:extLst>
              <a:ext uri="{FF2B5EF4-FFF2-40B4-BE49-F238E27FC236}">
                <a16:creationId xmlns:a16="http://schemas.microsoft.com/office/drawing/2014/main" id="{BAEE072E-F3E5-F5F4-277F-C568AFC9BA52}"/>
              </a:ext>
            </a:extLst>
          </p:cNvPr>
          <p:cNvSpPr/>
          <p:nvPr/>
        </p:nvSpPr>
        <p:spPr>
          <a:xfrm>
            <a:off x="3549593" y="2055618"/>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09" name="Oval 7208">
            <a:extLst>
              <a:ext uri="{FF2B5EF4-FFF2-40B4-BE49-F238E27FC236}">
                <a16:creationId xmlns:a16="http://schemas.microsoft.com/office/drawing/2014/main" id="{75FF67C8-85AE-67CB-067B-49E102744B9B}"/>
              </a:ext>
            </a:extLst>
          </p:cNvPr>
          <p:cNvSpPr/>
          <p:nvPr/>
        </p:nvSpPr>
        <p:spPr>
          <a:xfrm>
            <a:off x="3701582" y="2219272"/>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10" name="Oval 7209">
            <a:extLst>
              <a:ext uri="{FF2B5EF4-FFF2-40B4-BE49-F238E27FC236}">
                <a16:creationId xmlns:a16="http://schemas.microsoft.com/office/drawing/2014/main" id="{795CFB65-D717-1F86-FB1C-DE0A4804F31A}"/>
              </a:ext>
            </a:extLst>
          </p:cNvPr>
          <p:cNvSpPr/>
          <p:nvPr/>
        </p:nvSpPr>
        <p:spPr>
          <a:xfrm>
            <a:off x="5656945" y="2056819"/>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11" name="Oval 7210">
            <a:extLst>
              <a:ext uri="{FF2B5EF4-FFF2-40B4-BE49-F238E27FC236}">
                <a16:creationId xmlns:a16="http://schemas.microsoft.com/office/drawing/2014/main" id="{32DEBB1C-EC3E-70F9-64AF-7B12EB05DEA4}"/>
              </a:ext>
            </a:extLst>
          </p:cNvPr>
          <p:cNvSpPr/>
          <p:nvPr/>
        </p:nvSpPr>
        <p:spPr>
          <a:xfrm>
            <a:off x="5656621" y="2217452"/>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12" name="Oval 7211">
            <a:extLst>
              <a:ext uri="{FF2B5EF4-FFF2-40B4-BE49-F238E27FC236}">
                <a16:creationId xmlns:a16="http://schemas.microsoft.com/office/drawing/2014/main" id="{238CBA5E-BE8A-020D-93F4-1E9848406747}"/>
              </a:ext>
            </a:extLst>
          </p:cNvPr>
          <p:cNvSpPr/>
          <p:nvPr/>
        </p:nvSpPr>
        <p:spPr>
          <a:xfrm>
            <a:off x="5805201" y="1898971"/>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13" name="Oval 7212">
            <a:extLst>
              <a:ext uri="{FF2B5EF4-FFF2-40B4-BE49-F238E27FC236}">
                <a16:creationId xmlns:a16="http://schemas.microsoft.com/office/drawing/2014/main" id="{B301AB79-E7B1-D692-E451-5935517F9663}"/>
              </a:ext>
            </a:extLst>
          </p:cNvPr>
          <p:cNvSpPr/>
          <p:nvPr/>
        </p:nvSpPr>
        <p:spPr>
          <a:xfrm>
            <a:off x="6248527" y="1911717"/>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14" name="Oval 7213">
            <a:extLst>
              <a:ext uri="{FF2B5EF4-FFF2-40B4-BE49-F238E27FC236}">
                <a16:creationId xmlns:a16="http://schemas.microsoft.com/office/drawing/2014/main" id="{446247C4-E63E-9705-F6D0-5A6FE103474A}"/>
              </a:ext>
            </a:extLst>
          </p:cNvPr>
          <p:cNvSpPr/>
          <p:nvPr/>
        </p:nvSpPr>
        <p:spPr>
          <a:xfrm>
            <a:off x="6400027" y="1747809"/>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15" name="Oval 7214">
            <a:extLst>
              <a:ext uri="{FF2B5EF4-FFF2-40B4-BE49-F238E27FC236}">
                <a16:creationId xmlns:a16="http://schemas.microsoft.com/office/drawing/2014/main" id="{38939712-CF42-9DE2-C63F-57EFEA45D730}"/>
              </a:ext>
            </a:extLst>
          </p:cNvPr>
          <p:cNvSpPr/>
          <p:nvPr/>
        </p:nvSpPr>
        <p:spPr>
          <a:xfrm>
            <a:off x="6409137" y="2060879"/>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16" name="Oval 7215">
            <a:extLst>
              <a:ext uri="{FF2B5EF4-FFF2-40B4-BE49-F238E27FC236}">
                <a16:creationId xmlns:a16="http://schemas.microsoft.com/office/drawing/2014/main" id="{640CD891-3BB8-8523-D0ED-316EF6A1F9DE}"/>
              </a:ext>
            </a:extLst>
          </p:cNvPr>
          <p:cNvSpPr/>
          <p:nvPr/>
        </p:nvSpPr>
        <p:spPr>
          <a:xfrm>
            <a:off x="5955020" y="2380748"/>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17" name="Oval 7216">
            <a:extLst>
              <a:ext uri="{FF2B5EF4-FFF2-40B4-BE49-F238E27FC236}">
                <a16:creationId xmlns:a16="http://schemas.microsoft.com/office/drawing/2014/main" id="{665D56BB-1667-7452-FD59-202CB894DA9F}"/>
              </a:ext>
            </a:extLst>
          </p:cNvPr>
          <p:cNvSpPr/>
          <p:nvPr/>
        </p:nvSpPr>
        <p:spPr>
          <a:xfrm>
            <a:off x="6109025" y="2539969"/>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18" name="Oval 7217">
            <a:extLst>
              <a:ext uri="{FF2B5EF4-FFF2-40B4-BE49-F238E27FC236}">
                <a16:creationId xmlns:a16="http://schemas.microsoft.com/office/drawing/2014/main" id="{52CB59DB-870D-AEA3-F7F9-76E604D49DC1}"/>
              </a:ext>
            </a:extLst>
          </p:cNvPr>
          <p:cNvSpPr/>
          <p:nvPr/>
        </p:nvSpPr>
        <p:spPr>
          <a:xfrm>
            <a:off x="6256942" y="2379298"/>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19" name="Oval 7218">
            <a:extLst>
              <a:ext uri="{FF2B5EF4-FFF2-40B4-BE49-F238E27FC236}">
                <a16:creationId xmlns:a16="http://schemas.microsoft.com/office/drawing/2014/main" id="{DC9440C9-3E1C-4BA2-7BF1-C3A832962924}"/>
              </a:ext>
            </a:extLst>
          </p:cNvPr>
          <p:cNvSpPr/>
          <p:nvPr/>
        </p:nvSpPr>
        <p:spPr>
          <a:xfrm>
            <a:off x="6409137" y="2223148"/>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20" name="Oval 7219">
            <a:extLst>
              <a:ext uri="{FF2B5EF4-FFF2-40B4-BE49-F238E27FC236}">
                <a16:creationId xmlns:a16="http://schemas.microsoft.com/office/drawing/2014/main" id="{F4A7D332-093E-B939-BD11-2691E27C5F32}"/>
              </a:ext>
            </a:extLst>
          </p:cNvPr>
          <p:cNvSpPr/>
          <p:nvPr/>
        </p:nvSpPr>
        <p:spPr>
          <a:xfrm>
            <a:off x="6708253" y="2226255"/>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21" name="Oval 7220">
            <a:extLst>
              <a:ext uri="{FF2B5EF4-FFF2-40B4-BE49-F238E27FC236}">
                <a16:creationId xmlns:a16="http://schemas.microsoft.com/office/drawing/2014/main" id="{62F14185-589E-DD47-6967-DFCFE77E3434}"/>
              </a:ext>
            </a:extLst>
          </p:cNvPr>
          <p:cNvSpPr/>
          <p:nvPr/>
        </p:nvSpPr>
        <p:spPr>
          <a:xfrm>
            <a:off x="6558598" y="2383365"/>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22" name="Oval 7221">
            <a:extLst>
              <a:ext uri="{FF2B5EF4-FFF2-40B4-BE49-F238E27FC236}">
                <a16:creationId xmlns:a16="http://schemas.microsoft.com/office/drawing/2014/main" id="{D1F7A58E-1428-4D86-49BD-A2B444C17874}"/>
              </a:ext>
            </a:extLst>
          </p:cNvPr>
          <p:cNvSpPr/>
          <p:nvPr/>
        </p:nvSpPr>
        <p:spPr>
          <a:xfrm>
            <a:off x="6560931" y="2701969"/>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23" name="Oval 7222">
            <a:extLst>
              <a:ext uri="{FF2B5EF4-FFF2-40B4-BE49-F238E27FC236}">
                <a16:creationId xmlns:a16="http://schemas.microsoft.com/office/drawing/2014/main" id="{D4235014-1ECE-A4B9-385A-6545A649248E}"/>
              </a:ext>
            </a:extLst>
          </p:cNvPr>
          <p:cNvSpPr/>
          <p:nvPr/>
        </p:nvSpPr>
        <p:spPr>
          <a:xfrm>
            <a:off x="6862634" y="2691882"/>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24" name="Oval 7223">
            <a:extLst>
              <a:ext uri="{FF2B5EF4-FFF2-40B4-BE49-F238E27FC236}">
                <a16:creationId xmlns:a16="http://schemas.microsoft.com/office/drawing/2014/main" id="{9ED25926-108A-3127-753E-67BF6BDF8F35}"/>
              </a:ext>
            </a:extLst>
          </p:cNvPr>
          <p:cNvSpPr/>
          <p:nvPr/>
        </p:nvSpPr>
        <p:spPr>
          <a:xfrm>
            <a:off x="6710907" y="2544281"/>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25" name="Oval 7224">
            <a:extLst>
              <a:ext uri="{FF2B5EF4-FFF2-40B4-BE49-F238E27FC236}">
                <a16:creationId xmlns:a16="http://schemas.microsoft.com/office/drawing/2014/main" id="{477968A1-147B-29AD-61FA-3B28FACA1A7A}"/>
              </a:ext>
            </a:extLst>
          </p:cNvPr>
          <p:cNvSpPr/>
          <p:nvPr/>
        </p:nvSpPr>
        <p:spPr>
          <a:xfrm>
            <a:off x="7916631" y="3022018"/>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26" name="Oval 7225">
            <a:extLst>
              <a:ext uri="{FF2B5EF4-FFF2-40B4-BE49-F238E27FC236}">
                <a16:creationId xmlns:a16="http://schemas.microsoft.com/office/drawing/2014/main" id="{14B9D0D2-3C73-2E40-6FA9-71BF8ED458F0}"/>
              </a:ext>
            </a:extLst>
          </p:cNvPr>
          <p:cNvSpPr/>
          <p:nvPr/>
        </p:nvSpPr>
        <p:spPr>
          <a:xfrm>
            <a:off x="8061713" y="2862864"/>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27" name="Oval 7226">
            <a:extLst>
              <a:ext uri="{FF2B5EF4-FFF2-40B4-BE49-F238E27FC236}">
                <a16:creationId xmlns:a16="http://schemas.microsoft.com/office/drawing/2014/main" id="{91AC7F5A-BA5C-A3B3-511A-67CDBA383E8D}"/>
              </a:ext>
            </a:extLst>
          </p:cNvPr>
          <p:cNvSpPr/>
          <p:nvPr/>
        </p:nvSpPr>
        <p:spPr>
          <a:xfrm>
            <a:off x="8209300" y="3020077"/>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28" name="Oval 7227">
            <a:extLst>
              <a:ext uri="{FF2B5EF4-FFF2-40B4-BE49-F238E27FC236}">
                <a16:creationId xmlns:a16="http://schemas.microsoft.com/office/drawing/2014/main" id="{423483A3-C384-B5CC-F14A-EB578FEB6F15}"/>
              </a:ext>
            </a:extLst>
          </p:cNvPr>
          <p:cNvSpPr/>
          <p:nvPr/>
        </p:nvSpPr>
        <p:spPr>
          <a:xfrm>
            <a:off x="8210599" y="3337033"/>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29" name="Oval 7228">
            <a:extLst>
              <a:ext uri="{FF2B5EF4-FFF2-40B4-BE49-F238E27FC236}">
                <a16:creationId xmlns:a16="http://schemas.microsoft.com/office/drawing/2014/main" id="{C585738A-00C9-498F-CB61-29FD96DCC374}"/>
              </a:ext>
            </a:extLst>
          </p:cNvPr>
          <p:cNvSpPr/>
          <p:nvPr/>
        </p:nvSpPr>
        <p:spPr>
          <a:xfrm>
            <a:off x="8364910" y="3497608"/>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30" name="Oval 7229">
            <a:extLst>
              <a:ext uri="{FF2B5EF4-FFF2-40B4-BE49-F238E27FC236}">
                <a16:creationId xmlns:a16="http://schemas.microsoft.com/office/drawing/2014/main" id="{09214D6E-18AC-0522-427E-7B1992FD5639}"/>
              </a:ext>
            </a:extLst>
          </p:cNvPr>
          <p:cNvSpPr/>
          <p:nvPr/>
        </p:nvSpPr>
        <p:spPr>
          <a:xfrm>
            <a:off x="8512663" y="3333019"/>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231" name="Oval 7230">
            <a:extLst>
              <a:ext uri="{FF2B5EF4-FFF2-40B4-BE49-F238E27FC236}">
                <a16:creationId xmlns:a16="http://schemas.microsoft.com/office/drawing/2014/main" id="{EA697861-F942-463F-2143-7B4915BA641F}"/>
              </a:ext>
            </a:extLst>
          </p:cNvPr>
          <p:cNvSpPr/>
          <p:nvPr/>
        </p:nvSpPr>
        <p:spPr>
          <a:xfrm>
            <a:off x="8517310" y="3650008"/>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96" name="Oval 4095">
            <a:extLst>
              <a:ext uri="{FF2B5EF4-FFF2-40B4-BE49-F238E27FC236}">
                <a16:creationId xmlns:a16="http://schemas.microsoft.com/office/drawing/2014/main" id="{777D7A15-253E-AB78-2D90-5BA84D46A981}"/>
              </a:ext>
            </a:extLst>
          </p:cNvPr>
          <p:cNvSpPr/>
          <p:nvPr/>
        </p:nvSpPr>
        <p:spPr>
          <a:xfrm>
            <a:off x="8664935" y="3333671"/>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97" name="Oval 4096">
            <a:extLst>
              <a:ext uri="{FF2B5EF4-FFF2-40B4-BE49-F238E27FC236}">
                <a16:creationId xmlns:a16="http://schemas.microsoft.com/office/drawing/2014/main" id="{49352D14-8207-3422-64BD-BD71CE07F18C}"/>
              </a:ext>
            </a:extLst>
          </p:cNvPr>
          <p:cNvSpPr/>
          <p:nvPr/>
        </p:nvSpPr>
        <p:spPr>
          <a:xfrm>
            <a:off x="8513059" y="3497608"/>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99" name="Oval 4098">
            <a:extLst>
              <a:ext uri="{FF2B5EF4-FFF2-40B4-BE49-F238E27FC236}">
                <a16:creationId xmlns:a16="http://schemas.microsoft.com/office/drawing/2014/main" id="{511990A0-0B06-CD65-8D96-5428AFEDD5DD}"/>
              </a:ext>
            </a:extLst>
          </p:cNvPr>
          <p:cNvSpPr/>
          <p:nvPr/>
        </p:nvSpPr>
        <p:spPr>
          <a:xfrm>
            <a:off x="9118036" y="3022017"/>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00" name="Oval 4099">
            <a:extLst>
              <a:ext uri="{FF2B5EF4-FFF2-40B4-BE49-F238E27FC236}">
                <a16:creationId xmlns:a16="http://schemas.microsoft.com/office/drawing/2014/main" id="{48AA3D6C-4EF9-FC83-4102-139B98F7457C}"/>
              </a:ext>
            </a:extLst>
          </p:cNvPr>
          <p:cNvSpPr/>
          <p:nvPr/>
        </p:nvSpPr>
        <p:spPr>
          <a:xfrm>
            <a:off x="9270436" y="3174417"/>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01" name="Oval 4100">
            <a:extLst>
              <a:ext uri="{FF2B5EF4-FFF2-40B4-BE49-F238E27FC236}">
                <a16:creationId xmlns:a16="http://schemas.microsoft.com/office/drawing/2014/main" id="{A1548D9A-0B89-5478-EB29-24DBEC32CF57}"/>
              </a:ext>
            </a:extLst>
          </p:cNvPr>
          <p:cNvSpPr/>
          <p:nvPr/>
        </p:nvSpPr>
        <p:spPr>
          <a:xfrm>
            <a:off x="8963072" y="3174417"/>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02" name="Oval 4101">
            <a:extLst>
              <a:ext uri="{FF2B5EF4-FFF2-40B4-BE49-F238E27FC236}">
                <a16:creationId xmlns:a16="http://schemas.microsoft.com/office/drawing/2014/main" id="{8CC9111A-88AD-1DA1-86D0-3606474B2679}"/>
              </a:ext>
            </a:extLst>
          </p:cNvPr>
          <p:cNvSpPr/>
          <p:nvPr/>
        </p:nvSpPr>
        <p:spPr>
          <a:xfrm>
            <a:off x="9268406" y="3493296"/>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03" name="Oval 4102">
            <a:extLst>
              <a:ext uri="{FF2B5EF4-FFF2-40B4-BE49-F238E27FC236}">
                <a16:creationId xmlns:a16="http://schemas.microsoft.com/office/drawing/2014/main" id="{E67B6520-17B2-627D-3314-45ECB5862572}"/>
              </a:ext>
            </a:extLst>
          </p:cNvPr>
          <p:cNvSpPr/>
          <p:nvPr/>
        </p:nvSpPr>
        <p:spPr>
          <a:xfrm>
            <a:off x="9566008" y="3340028"/>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04" name="Oval 4103">
            <a:extLst>
              <a:ext uri="{FF2B5EF4-FFF2-40B4-BE49-F238E27FC236}">
                <a16:creationId xmlns:a16="http://schemas.microsoft.com/office/drawing/2014/main" id="{17EE75D2-0593-67C5-DA2F-5F46F739EC51}"/>
              </a:ext>
            </a:extLst>
          </p:cNvPr>
          <p:cNvSpPr/>
          <p:nvPr/>
        </p:nvSpPr>
        <p:spPr>
          <a:xfrm>
            <a:off x="9261919" y="3344465"/>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05" name="Oval 4104">
            <a:extLst>
              <a:ext uri="{FF2B5EF4-FFF2-40B4-BE49-F238E27FC236}">
                <a16:creationId xmlns:a16="http://schemas.microsoft.com/office/drawing/2014/main" id="{5C64CBB9-EF3E-3E99-23EC-AB281CACC553}"/>
              </a:ext>
            </a:extLst>
          </p:cNvPr>
          <p:cNvSpPr/>
          <p:nvPr/>
        </p:nvSpPr>
        <p:spPr>
          <a:xfrm>
            <a:off x="9268406" y="2221493"/>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06" name="Oval 4105">
            <a:extLst>
              <a:ext uri="{FF2B5EF4-FFF2-40B4-BE49-F238E27FC236}">
                <a16:creationId xmlns:a16="http://schemas.microsoft.com/office/drawing/2014/main" id="{A033DDE9-203F-9107-18A0-187C306D5EE8}"/>
              </a:ext>
            </a:extLst>
          </p:cNvPr>
          <p:cNvSpPr/>
          <p:nvPr/>
        </p:nvSpPr>
        <p:spPr>
          <a:xfrm>
            <a:off x="9113977" y="2379298"/>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07" name="Oval 4106">
            <a:extLst>
              <a:ext uri="{FF2B5EF4-FFF2-40B4-BE49-F238E27FC236}">
                <a16:creationId xmlns:a16="http://schemas.microsoft.com/office/drawing/2014/main" id="{DE37B4C7-3736-F057-18A9-48E48572DC7B}"/>
              </a:ext>
            </a:extLst>
          </p:cNvPr>
          <p:cNvSpPr/>
          <p:nvPr/>
        </p:nvSpPr>
        <p:spPr>
          <a:xfrm>
            <a:off x="9413361" y="2380223"/>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08" name="Oval 4107">
            <a:extLst>
              <a:ext uri="{FF2B5EF4-FFF2-40B4-BE49-F238E27FC236}">
                <a16:creationId xmlns:a16="http://schemas.microsoft.com/office/drawing/2014/main" id="{8E287FC8-407D-76F9-A77F-8108138F6048}"/>
              </a:ext>
            </a:extLst>
          </p:cNvPr>
          <p:cNvSpPr/>
          <p:nvPr/>
        </p:nvSpPr>
        <p:spPr>
          <a:xfrm>
            <a:off x="9566008" y="2223691"/>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09" name="Oval 4108">
            <a:extLst>
              <a:ext uri="{FF2B5EF4-FFF2-40B4-BE49-F238E27FC236}">
                <a16:creationId xmlns:a16="http://schemas.microsoft.com/office/drawing/2014/main" id="{F55D4663-8A3D-8972-5206-AA5B6AAFDE76}"/>
              </a:ext>
            </a:extLst>
          </p:cNvPr>
          <p:cNvSpPr/>
          <p:nvPr/>
        </p:nvSpPr>
        <p:spPr>
          <a:xfrm>
            <a:off x="9718408" y="2376091"/>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10" name="Oval 4109">
            <a:extLst>
              <a:ext uri="{FF2B5EF4-FFF2-40B4-BE49-F238E27FC236}">
                <a16:creationId xmlns:a16="http://schemas.microsoft.com/office/drawing/2014/main" id="{40FBAFAE-A736-BFDC-1890-16D5988FEF2A}"/>
              </a:ext>
            </a:extLst>
          </p:cNvPr>
          <p:cNvSpPr/>
          <p:nvPr/>
        </p:nvSpPr>
        <p:spPr>
          <a:xfrm>
            <a:off x="9866495" y="2541430"/>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11" name="Oval 4110">
            <a:extLst>
              <a:ext uri="{FF2B5EF4-FFF2-40B4-BE49-F238E27FC236}">
                <a16:creationId xmlns:a16="http://schemas.microsoft.com/office/drawing/2014/main" id="{401E121D-7ED9-B98D-1327-E15305583BCD}"/>
              </a:ext>
            </a:extLst>
          </p:cNvPr>
          <p:cNvSpPr/>
          <p:nvPr/>
        </p:nvSpPr>
        <p:spPr>
          <a:xfrm>
            <a:off x="10013945" y="2219272"/>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12" name="Oval 4111">
            <a:extLst>
              <a:ext uri="{FF2B5EF4-FFF2-40B4-BE49-F238E27FC236}">
                <a16:creationId xmlns:a16="http://schemas.microsoft.com/office/drawing/2014/main" id="{55E620AD-DBE2-0FA5-23A5-2D2600B2F01F}"/>
              </a:ext>
            </a:extLst>
          </p:cNvPr>
          <p:cNvSpPr/>
          <p:nvPr/>
        </p:nvSpPr>
        <p:spPr>
          <a:xfrm>
            <a:off x="10167737" y="2383365"/>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13" name="Oval 4112">
            <a:extLst>
              <a:ext uri="{FF2B5EF4-FFF2-40B4-BE49-F238E27FC236}">
                <a16:creationId xmlns:a16="http://schemas.microsoft.com/office/drawing/2014/main" id="{3595C22C-9FF1-7D38-6067-06FB414BFD35}"/>
              </a:ext>
            </a:extLst>
          </p:cNvPr>
          <p:cNvSpPr/>
          <p:nvPr/>
        </p:nvSpPr>
        <p:spPr>
          <a:xfrm>
            <a:off x="10010372" y="2858452"/>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14" name="Oval 4113">
            <a:extLst>
              <a:ext uri="{FF2B5EF4-FFF2-40B4-BE49-F238E27FC236}">
                <a16:creationId xmlns:a16="http://schemas.microsoft.com/office/drawing/2014/main" id="{59810307-D84F-332E-0111-19FED893580F}"/>
              </a:ext>
            </a:extLst>
          </p:cNvPr>
          <p:cNvSpPr/>
          <p:nvPr/>
        </p:nvSpPr>
        <p:spPr>
          <a:xfrm>
            <a:off x="10320137" y="2859884"/>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15" name="Oval 4114">
            <a:extLst>
              <a:ext uri="{FF2B5EF4-FFF2-40B4-BE49-F238E27FC236}">
                <a16:creationId xmlns:a16="http://schemas.microsoft.com/office/drawing/2014/main" id="{909069CA-21CC-03D3-4690-E523FF00138A}"/>
              </a:ext>
            </a:extLst>
          </p:cNvPr>
          <p:cNvSpPr/>
          <p:nvPr/>
        </p:nvSpPr>
        <p:spPr>
          <a:xfrm>
            <a:off x="10017006" y="2699402"/>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16" name="Oval 4115">
            <a:extLst>
              <a:ext uri="{FF2B5EF4-FFF2-40B4-BE49-F238E27FC236}">
                <a16:creationId xmlns:a16="http://schemas.microsoft.com/office/drawing/2014/main" id="{29615449-E5DE-3DD9-78A8-3C7484ECE6BD}"/>
              </a:ext>
            </a:extLst>
          </p:cNvPr>
          <p:cNvSpPr/>
          <p:nvPr/>
        </p:nvSpPr>
        <p:spPr>
          <a:xfrm>
            <a:off x="10470503" y="2545634"/>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17" name="Oval 4116">
            <a:extLst>
              <a:ext uri="{FF2B5EF4-FFF2-40B4-BE49-F238E27FC236}">
                <a16:creationId xmlns:a16="http://schemas.microsoft.com/office/drawing/2014/main" id="{7AA4CADD-7D0E-A6AF-B8E4-21E4CB741E90}"/>
              </a:ext>
            </a:extLst>
          </p:cNvPr>
          <p:cNvSpPr/>
          <p:nvPr/>
        </p:nvSpPr>
        <p:spPr>
          <a:xfrm>
            <a:off x="10317294" y="2379102"/>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18" name="Oval 4117">
            <a:extLst>
              <a:ext uri="{FF2B5EF4-FFF2-40B4-BE49-F238E27FC236}">
                <a16:creationId xmlns:a16="http://schemas.microsoft.com/office/drawing/2014/main" id="{3E161BF4-4A7F-BD7E-BE27-9F7295562AA8}"/>
              </a:ext>
            </a:extLst>
          </p:cNvPr>
          <p:cNvSpPr/>
          <p:nvPr/>
        </p:nvSpPr>
        <p:spPr>
          <a:xfrm>
            <a:off x="10469865" y="2387753"/>
            <a:ext cx="136874" cy="13062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19" name="Retângulo 4118">
            <a:extLst>
              <a:ext uri="{FF2B5EF4-FFF2-40B4-BE49-F238E27FC236}">
                <a16:creationId xmlns:a16="http://schemas.microsoft.com/office/drawing/2014/main" id="{12F1F4FE-E22B-4438-2BBF-9220D515331C}"/>
              </a:ext>
            </a:extLst>
          </p:cNvPr>
          <p:cNvSpPr/>
          <p:nvPr/>
        </p:nvSpPr>
        <p:spPr>
          <a:xfrm>
            <a:off x="340467" y="4165844"/>
            <a:ext cx="1984453" cy="31128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Regiões</a:t>
            </a:r>
          </a:p>
        </p:txBody>
      </p:sp>
      <p:sp>
        <p:nvSpPr>
          <p:cNvPr id="4120" name="Retângulo 4119">
            <a:extLst>
              <a:ext uri="{FF2B5EF4-FFF2-40B4-BE49-F238E27FC236}">
                <a16:creationId xmlns:a16="http://schemas.microsoft.com/office/drawing/2014/main" id="{01283EB6-E42A-4154-6F3F-863B2E8AC0AB}"/>
              </a:ext>
            </a:extLst>
          </p:cNvPr>
          <p:cNvSpPr/>
          <p:nvPr/>
        </p:nvSpPr>
        <p:spPr>
          <a:xfrm>
            <a:off x="331159" y="4660911"/>
            <a:ext cx="1993761" cy="31128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Zona de disponibilidades</a:t>
            </a:r>
          </a:p>
        </p:txBody>
      </p:sp>
      <p:sp>
        <p:nvSpPr>
          <p:cNvPr id="4121" name="Retângulo 4120">
            <a:extLst>
              <a:ext uri="{FF2B5EF4-FFF2-40B4-BE49-F238E27FC236}">
                <a16:creationId xmlns:a16="http://schemas.microsoft.com/office/drawing/2014/main" id="{FFC13C4D-77BE-B426-22F3-0A0210EF0168}"/>
              </a:ext>
            </a:extLst>
          </p:cNvPr>
          <p:cNvSpPr/>
          <p:nvPr/>
        </p:nvSpPr>
        <p:spPr>
          <a:xfrm>
            <a:off x="318048" y="5128058"/>
            <a:ext cx="2017326" cy="311285"/>
          </a:xfrm>
          <a:prstGeom prst="rect">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Pontos de presença</a:t>
            </a:r>
          </a:p>
        </p:txBody>
      </p:sp>
      <p:sp>
        <p:nvSpPr>
          <p:cNvPr id="4122" name="Retângulo 4121">
            <a:extLst>
              <a:ext uri="{FF2B5EF4-FFF2-40B4-BE49-F238E27FC236}">
                <a16:creationId xmlns:a16="http://schemas.microsoft.com/office/drawing/2014/main" id="{1EB93B4E-5C92-794C-5CD5-4FE1EEACF00D}"/>
              </a:ext>
            </a:extLst>
          </p:cNvPr>
          <p:cNvSpPr/>
          <p:nvPr/>
        </p:nvSpPr>
        <p:spPr>
          <a:xfrm>
            <a:off x="321732" y="6073299"/>
            <a:ext cx="2003188" cy="31128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Rede</a:t>
            </a:r>
          </a:p>
        </p:txBody>
      </p:sp>
      <p:sp>
        <p:nvSpPr>
          <p:cNvPr id="4123" name="Oval 4122">
            <a:extLst>
              <a:ext uri="{FF2B5EF4-FFF2-40B4-BE49-F238E27FC236}">
                <a16:creationId xmlns:a16="http://schemas.microsoft.com/office/drawing/2014/main" id="{73FE340D-5235-1206-CA63-1F3EB84A7541}"/>
              </a:ext>
            </a:extLst>
          </p:cNvPr>
          <p:cNvSpPr/>
          <p:nvPr/>
        </p:nvSpPr>
        <p:spPr>
          <a:xfrm>
            <a:off x="4000567" y="5099748"/>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24" name="Oval 4123">
            <a:extLst>
              <a:ext uri="{FF2B5EF4-FFF2-40B4-BE49-F238E27FC236}">
                <a16:creationId xmlns:a16="http://schemas.microsoft.com/office/drawing/2014/main" id="{47C70F59-71CE-BDAF-0A22-B13C5FD81AD1}"/>
              </a:ext>
            </a:extLst>
          </p:cNvPr>
          <p:cNvSpPr/>
          <p:nvPr/>
        </p:nvSpPr>
        <p:spPr>
          <a:xfrm>
            <a:off x="4151655" y="4773565"/>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25" name="Oval 4124">
            <a:extLst>
              <a:ext uri="{FF2B5EF4-FFF2-40B4-BE49-F238E27FC236}">
                <a16:creationId xmlns:a16="http://schemas.microsoft.com/office/drawing/2014/main" id="{C6751807-5A36-F85B-6368-0AF33B22125E}"/>
              </a:ext>
            </a:extLst>
          </p:cNvPr>
          <p:cNvSpPr/>
          <p:nvPr/>
        </p:nvSpPr>
        <p:spPr>
          <a:xfrm>
            <a:off x="4456370" y="4933373"/>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26" name="Oval 4125">
            <a:extLst>
              <a:ext uri="{FF2B5EF4-FFF2-40B4-BE49-F238E27FC236}">
                <a16:creationId xmlns:a16="http://schemas.microsoft.com/office/drawing/2014/main" id="{4BC80BB6-4FBB-547C-B3D3-1120E87DF4CC}"/>
              </a:ext>
            </a:extLst>
          </p:cNvPr>
          <p:cNvSpPr/>
          <p:nvPr/>
        </p:nvSpPr>
        <p:spPr>
          <a:xfrm>
            <a:off x="3852426" y="5731573"/>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27" name="Oval 4126">
            <a:extLst>
              <a:ext uri="{FF2B5EF4-FFF2-40B4-BE49-F238E27FC236}">
                <a16:creationId xmlns:a16="http://schemas.microsoft.com/office/drawing/2014/main" id="{7DD754C0-A965-F398-5128-E386F8B32D6C}"/>
              </a:ext>
            </a:extLst>
          </p:cNvPr>
          <p:cNvSpPr/>
          <p:nvPr/>
        </p:nvSpPr>
        <p:spPr>
          <a:xfrm>
            <a:off x="3847666" y="4451224"/>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28" name="Oval 4127">
            <a:extLst>
              <a:ext uri="{FF2B5EF4-FFF2-40B4-BE49-F238E27FC236}">
                <a16:creationId xmlns:a16="http://schemas.microsoft.com/office/drawing/2014/main" id="{9901B746-77C3-7E13-8FC2-015A3D2934E5}"/>
              </a:ext>
            </a:extLst>
          </p:cNvPr>
          <p:cNvSpPr/>
          <p:nvPr/>
        </p:nvSpPr>
        <p:spPr>
          <a:xfrm>
            <a:off x="3550250" y="4131529"/>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29" name="Oval 4128">
            <a:extLst>
              <a:ext uri="{FF2B5EF4-FFF2-40B4-BE49-F238E27FC236}">
                <a16:creationId xmlns:a16="http://schemas.microsoft.com/office/drawing/2014/main" id="{0464EEA6-D43D-1520-0E04-F8C8933DB41D}"/>
              </a:ext>
            </a:extLst>
          </p:cNvPr>
          <p:cNvSpPr/>
          <p:nvPr/>
        </p:nvSpPr>
        <p:spPr>
          <a:xfrm>
            <a:off x="2648114" y="2696245"/>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30" name="Oval 4129">
            <a:extLst>
              <a:ext uri="{FF2B5EF4-FFF2-40B4-BE49-F238E27FC236}">
                <a16:creationId xmlns:a16="http://schemas.microsoft.com/office/drawing/2014/main" id="{A7EBCF5B-BA56-1B0A-B1FE-CB551B8B9F43}"/>
              </a:ext>
            </a:extLst>
          </p:cNvPr>
          <p:cNvSpPr/>
          <p:nvPr/>
        </p:nvSpPr>
        <p:spPr>
          <a:xfrm>
            <a:off x="2649375" y="2376279"/>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31" name="Oval 4130">
            <a:extLst>
              <a:ext uri="{FF2B5EF4-FFF2-40B4-BE49-F238E27FC236}">
                <a16:creationId xmlns:a16="http://schemas.microsoft.com/office/drawing/2014/main" id="{BB5A9ED3-AA28-F7A2-75F0-A7062C7F6726}"/>
              </a:ext>
            </a:extLst>
          </p:cNvPr>
          <p:cNvSpPr/>
          <p:nvPr/>
        </p:nvSpPr>
        <p:spPr>
          <a:xfrm>
            <a:off x="2644657" y="3340028"/>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32" name="Oval 4131">
            <a:extLst>
              <a:ext uri="{FF2B5EF4-FFF2-40B4-BE49-F238E27FC236}">
                <a16:creationId xmlns:a16="http://schemas.microsoft.com/office/drawing/2014/main" id="{13B34EFD-82CB-ABF0-5E7C-1B7BA4C8263F}"/>
              </a:ext>
            </a:extLst>
          </p:cNvPr>
          <p:cNvSpPr/>
          <p:nvPr/>
        </p:nvSpPr>
        <p:spPr>
          <a:xfrm>
            <a:off x="2948739" y="2216363"/>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33" name="Oval 4132">
            <a:extLst>
              <a:ext uri="{FF2B5EF4-FFF2-40B4-BE49-F238E27FC236}">
                <a16:creationId xmlns:a16="http://schemas.microsoft.com/office/drawing/2014/main" id="{B6068258-BD0F-50F8-3A33-06F109A65491}"/>
              </a:ext>
            </a:extLst>
          </p:cNvPr>
          <p:cNvSpPr/>
          <p:nvPr/>
        </p:nvSpPr>
        <p:spPr>
          <a:xfrm>
            <a:off x="2047027" y="1904594"/>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34" name="Oval 4133">
            <a:extLst>
              <a:ext uri="{FF2B5EF4-FFF2-40B4-BE49-F238E27FC236}">
                <a16:creationId xmlns:a16="http://schemas.microsoft.com/office/drawing/2014/main" id="{C5874DE1-7615-C726-760B-5AC4E954919C}"/>
              </a:ext>
            </a:extLst>
          </p:cNvPr>
          <p:cNvSpPr/>
          <p:nvPr/>
        </p:nvSpPr>
        <p:spPr>
          <a:xfrm>
            <a:off x="995015" y="1573802"/>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35" name="Oval 4134">
            <a:extLst>
              <a:ext uri="{FF2B5EF4-FFF2-40B4-BE49-F238E27FC236}">
                <a16:creationId xmlns:a16="http://schemas.microsoft.com/office/drawing/2014/main" id="{FA0A9019-1424-B4C6-4E62-9E3A69A15465}"/>
              </a:ext>
            </a:extLst>
          </p:cNvPr>
          <p:cNvSpPr/>
          <p:nvPr/>
        </p:nvSpPr>
        <p:spPr>
          <a:xfrm>
            <a:off x="2044184" y="1098096"/>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36" name="Oval 4135">
            <a:extLst>
              <a:ext uri="{FF2B5EF4-FFF2-40B4-BE49-F238E27FC236}">
                <a16:creationId xmlns:a16="http://schemas.microsoft.com/office/drawing/2014/main" id="{A74F507C-0322-FB79-2204-BC486A2C5FAC}"/>
              </a:ext>
            </a:extLst>
          </p:cNvPr>
          <p:cNvSpPr/>
          <p:nvPr/>
        </p:nvSpPr>
        <p:spPr>
          <a:xfrm>
            <a:off x="2494925" y="1258236"/>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37" name="Oval 4136">
            <a:extLst>
              <a:ext uri="{FF2B5EF4-FFF2-40B4-BE49-F238E27FC236}">
                <a16:creationId xmlns:a16="http://schemas.microsoft.com/office/drawing/2014/main" id="{763A79CB-F68A-C797-51EB-D72FF197903E}"/>
              </a:ext>
            </a:extLst>
          </p:cNvPr>
          <p:cNvSpPr/>
          <p:nvPr/>
        </p:nvSpPr>
        <p:spPr>
          <a:xfrm>
            <a:off x="3098228" y="1416797"/>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38" name="Oval 4137">
            <a:extLst>
              <a:ext uri="{FF2B5EF4-FFF2-40B4-BE49-F238E27FC236}">
                <a16:creationId xmlns:a16="http://schemas.microsoft.com/office/drawing/2014/main" id="{A6E9DAA2-EDDF-E387-D443-FD48C440B647}"/>
              </a:ext>
            </a:extLst>
          </p:cNvPr>
          <p:cNvSpPr/>
          <p:nvPr/>
        </p:nvSpPr>
        <p:spPr>
          <a:xfrm>
            <a:off x="3549674" y="1577403"/>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39" name="Oval 4138">
            <a:extLst>
              <a:ext uri="{FF2B5EF4-FFF2-40B4-BE49-F238E27FC236}">
                <a16:creationId xmlns:a16="http://schemas.microsoft.com/office/drawing/2014/main" id="{73BBFF50-FD99-6E82-B2A0-1F7D90C92B73}"/>
              </a:ext>
            </a:extLst>
          </p:cNvPr>
          <p:cNvSpPr/>
          <p:nvPr/>
        </p:nvSpPr>
        <p:spPr>
          <a:xfrm>
            <a:off x="4007437" y="1106031"/>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40" name="Oval 4139">
            <a:extLst>
              <a:ext uri="{FF2B5EF4-FFF2-40B4-BE49-F238E27FC236}">
                <a16:creationId xmlns:a16="http://schemas.microsoft.com/office/drawing/2014/main" id="{33A55C85-494F-06DE-7CC8-BBE078B8C702}"/>
              </a:ext>
            </a:extLst>
          </p:cNvPr>
          <p:cNvSpPr/>
          <p:nvPr/>
        </p:nvSpPr>
        <p:spPr>
          <a:xfrm>
            <a:off x="4452956" y="783795"/>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41" name="Oval 4140">
            <a:extLst>
              <a:ext uri="{FF2B5EF4-FFF2-40B4-BE49-F238E27FC236}">
                <a16:creationId xmlns:a16="http://schemas.microsoft.com/office/drawing/2014/main" id="{EADC2E1C-FCDD-AD18-3C35-B58820D44B97}"/>
              </a:ext>
            </a:extLst>
          </p:cNvPr>
          <p:cNvSpPr/>
          <p:nvPr/>
        </p:nvSpPr>
        <p:spPr>
          <a:xfrm>
            <a:off x="4449142" y="1262711"/>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42" name="Oval 4141">
            <a:extLst>
              <a:ext uri="{FF2B5EF4-FFF2-40B4-BE49-F238E27FC236}">
                <a16:creationId xmlns:a16="http://schemas.microsoft.com/office/drawing/2014/main" id="{AA69AA5D-7459-AD87-2612-5E086D3863DA}"/>
              </a:ext>
            </a:extLst>
          </p:cNvPr>
          <p:cNvSpPr/>
          <p:nvPr/>
        </p:nvSpPr>
        <p:spPr>
          <a:xfrm>
            <a:off x="4755190" y="947525"/>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43" name="Oval 4142">
            <a:extLst>
              <a:ext uri="{FF2B5EF4-FFF2-40B4-BE49-F238E27FC236}">
                <a16:creationId xmlns:a16="http://schemas.microsoft.com/office/drawing/2014/main" id="{026A7A32-E6F4-CD3D-0BA5-AED0D84B61B3}"/>
              </a:ext>
            </a:extLst>
          </p:cNvPr>
          <p:cNvSpPr/>
          <p:nvPr/>
        </p:nvSpPr>
        <p:spPr>
          <a:xfrm>
            <a:off x="4903750" y="1267761"/>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44" name="Oval 4143">
            <a:extLst>
              <a:ext uri="{FF2B5EF4-FFF2-40B4-BE49-F238E27FC236}">
                <a16:creationId xmlns:a16="http://schemas.microsoft.com/office/drawing/2014/main" id="{127E44D9-82F0-CF2C-2F88-D35248206D00}"/>
              </a:ext>
            </a:extLst>
          </p:cNvPr>
          <p:cNvSpPr/>
          <p:nvPr/>
        </p:nvSpPr>
        <p:spPr>
          <a:xfrm>
            <a:off x="4301523" y="1582754"/>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45" name="Oval 4144">
            <a:extLst>
              <a:ext uri="{FF2B5EF4-FFF2-40B4-BE49-F238E27FC236}">
                <a16:creationId xmlns:a16="http://schemas.microsoft.com/office/drawing/2014/main" id="{15CB161A-5ED2-DD89-D0B2-C8FE607F24C5}"/>
              </a:ext>
            </a:extLst>
          </p:cNvPr>
          <p:cNvSpPr/>
          <p:nvPr/>
        </p:nvSpPr>
        <p:spPr>
          <a:xfrm>
            <a:off x="4904556" y="625327"/>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46" name="Oval 4145">
            <a:extLst>
              <a:ext uri="{FF2B5EF4-FFF2-40B4-BE49-F238E27FC236}">
                <a16:creationId xmlns:a16="http://schemas.microsoft.com/office/drawing/2014/main" id="{56E49791-526F-AE70-A4D9-E5875429AAE2}"/>
              </a:ext>
            </a:extLst>
          </p:cNvPr>
          <p:cNvSpPr/>
          <p:nvPr/>
        </p:nvSpPr>
        <p:spPr>
          <a:xfrm>
            <a:off x="6546011" y="1406892"/>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47" name="Oval 4146">
            <a:extLst>
              <a:ext uri="{FF2B5EF4-FFF2-40B4-BE49-F238E27FC236}">
                <a16:creationId xmlns:a16="http://schemas.microsoft.com/office/drawing/2014/main" id="{A194C1B3-B03A-34EE-8E91-7FFF24CF55D1}"/>
              </a:ext>
            </a:extLst>
          </p:cNvPr>
          <p:cNvSpPr/>
          <p:nvPr/>
        </p:nvSpPr>
        <p:spPr>
          <a:xfrm>
            <a:off x="6999508" y="1574905"/>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48" name="Oval 4147">
            <a:extLst>
              <a:ext uri="{FF2B5EF4-FFF2-40B4-BE49-F238E27FC236}">
                <a16:creationId xmlns:a16="http://schemas.microsoft.com/office/drawing/2014/main" id="{44A5C96B-3213-3B81-5FAD-43C7755E3FD4}"/>
              </a:ext>
            </a:extLst>
          </p:cNvPr>
          <p:cNvSpPr/>
          <p:nvPr/>
        </p:nvSpPr>
        <p:spPr>
          <a:xfrm>
            <a:off x="5959126" y="3171167"/>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49" name="Oval 4148">
            <a:extLst>
              <a:ext uri="{FF2B5EF4-FFF2-40B4-BE49-F238E27FC236}">
                <a16:creationId xmlns:a16="http://schemas.microsoft.com/office/drawing/2014/main" id="{CC2D90DF-512D-779D-387A-750F4BC80194}"/>
              </a:ext>
            </a:extLst>
          </p:cNvPr>
          <p:cNvSpPr/>
          <p:nvPr/>
        </p:nvSpPr>
        <p:spPr>
          <a:xfrm>
            <a:off x="6108496" y="3812614"/>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50" name="Oval 4149">
            <a:extLst>
              <a:ext uri="{FF2B5EF4-FFF2-40B4-BE49-F238E27FC236}">
                <a16:creationId xmlns:a16="http://schemas.microsoft.com/office/drawing/2014/main" id="{A1EEEED9-4E7D-0B6F-D1A3-47A6E53D5D52}"/>
              </a:ext>
            </a:extLst>
          </p:cNvPr>
          <p:cNvSpPr/>
          <p:nvPr/>
        </p:nvSpPr>
        <p:spPr>
          <a:xfrm>
            <a:off x="6862944" y="3335613"/>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51" name="Oval 4150">
            <a:extLst>
              <a:ext uri="{FF2B5EF4-FFF2-40B4-BE49-F238E27FC236}">
                <a16:creationId xmlns:a16="http://schemas.microsoft.com/office/drawing/2014/main" id="{6C1B6494-DFD2-CC49-3310-91C3E44D2FAB}"/>
              </a:ext>
            </a:extLst>
          </p:cNvPr>
          <p:cNvSpPr/>
          <p:nvPr/>
        </p:nvSpPr>
        <p:spPr>
          <a:xfrm>
            <a:off x="6711287" y="3812614"/>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52" name="Oval 4151">
            <a:extLst>
              <a:ext uri="{FF2B5EF4-FFF2-40B4-BE49-F238E27FC236}">
                <a16:creationId xmlns:a16="http://schemas.microsoft.com/office/drawing/2014/main" id="{FD458181-99DD-A993-A928-AC3D00D4DDE8}"/>
              </a:ext>
            </a:extLst>
          </p:cNvPr>
          <p:cNvSpPr/>
          <p:nvPr/>
        </p:nvSpPr>
        <p:spPr>
          <a:xfrm>
            <a:off x="6406637" y="3488893"/>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53" name="Oval 4152">
            <a:extLst>
              <a:ext uri="{FF2B5EF4-FFF2-40B4-BE49-F238E27FC236}">
                <a16:creationId xmlns:a16="http://schemas.microsoft.com/office/drawing/2014/main" id="{86D99456-C0C0-03F9-D8E9-BE60C1A48163}"/>
              </a:ext>
            </a:extLst>
          </p:cNvPr>
          <p:cNvSpPr/>
          <p:nvPr/>
        </p:nvSpPr>
        <p:spPr>
          <a:xfrm>
            <a:off x="7014543" y="4299166"/>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54" name="Oval 4153">
            <a:extLst>
              <a:ext uri="{FF2B5EF4-FFF2-40B4-BE49-F238E27FC236}">
                <a16:creationId xmlns:a16="http://schemas.microsoft.com/office/drawing/2014/main" id="{F3F2FC9F-D1D3-E733-4EB4-619DBBEA4735}"/>
              </a:ext>
            </a:extLst>
          </p:cNvPr>
          <p:cNvSpPr/>
          <p:nvPr/>
        </p:nvSpPr>
        <p:spPr>
          <a:xfrm>
            <a:off x="6549663" y="4456203"/>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55" name="Oval 4154">
            <a:extLst>
              <a:ext uri="{FF2B5EF4-FFF2-40B4-BE49-F238E27FC236}">
                <a16:creationId xmlns:a16="http://schemas.microsoft.com/office/drawing/2014/main" id="{28B2B490-49F1-CB24-8E4B-F7E30F01FBBE}"/>
              </a:ext>
            </a:extLst>
          </p:cNvPr>
          <p:cNvSpPr/>
          <p:nvPr/>
        </p:nvSpPr>
        <p:spPr>
          <a:xfrm>
            <a:off x="7158492" y="3171371"/>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56" name="Oval 4155">
            <a:extLst>
              <a:ext uri="{FF2B5EF4-FFF2-40B4-BE49-F238E27FC236}">
                <a16:creationId xmlns:a16="http://schemas.microsoft.com/office/drawing/2014/main" id="{15267EFF-B578-670C-A1A2-9371699A54CD}"/>
              </a:ext>
            </a:extLst>
          </p:cNvPr>
          <p:cNvSpPr/>
          <p:nvPr/>
        </p:nvSpPr>
        <p:spPr>
          <a:xfrm>
            <a:off x="7311740" y="2054655"/>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57" name="Oval 4156">
            <a:extLst>
              <a:ext uri="{FF2B5EF4-FFF2-40B4-BE49-F238E27FC236}">
                <a16:creationId xmlns:a16="http://schemas.microsoft.com/office/drawing/2014/main" id="{8CE0E51E-C255-141C-6B26-C61B276F6B8E}"/>
              </a:ext>
            </a:extLst>
          </p:cNvPr>
          <p:cNvSpPr/>
          <p:nvPr/>
        </p:nvSpPr>
        <p:spPr>
          <a:xfrm>
            <a:off x="7914693" y="1412724"/>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58" name="Oval 4157">
            <a:extLst>
              <a:ext uri="{FF2B5EF4-FFF2-40B4-BE49-F238E27FC236}">
                <a16:creationId xmlns:a16="http://schemas.microsoft.com/office/drawing/2014/main" id="{3F15E5A0-A63B-E3F2-3540-B3FAA98701EF}"/>
              </a:ext>
            </a:extLst>
          </p:cNvPr>
          <p:cNvSpPr/>
          <p:nvPr/>
        </p:nvSpPr>
        <p:spPr>
          <a:xfrm>
            <a:off x="8365968" y="1730289"/>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59" name="Oval 4158">
            <a:extLst>
              <a:ext uri="{FF2B5EF4-FFF2-40B4-BE49-F238E27FC236}">
                <a16:creationId xmlns:a16="http://schemas.microsoft.com/office/drawing/2014/main" id="{4556586F-CF6B-6F2F-40AF-9DB7DC5DF800}"/>
              </a:ext>
            </a:extLst>
          </p:cNvPr>
          <p:cNvSpPr/>
          <p:nvPr/>
        </p:nvSpPr>
        <p:spPr>
          <a:xfrm>
            <a:off x="8213304" y="2371515"/>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32" name="Oval 7231">
            <a:extLst>
              <a:ext uri="{FF2B5EF4-FFF2-40B4-BE49-F238E27FC236}">
                <a16:creationId xmlns:a16="http://schemas.microsoft.com/office/drawing/2014/main" id="{425FB597-381E-31E9-F24D-69B5A468B77C}"/>
              </a:ext>
            </a:extLst>
          </p:cNvPr>
          <p:cNvSpPr/>
          <p:nvPr/>
        </p:nvSpPr>
        <p:spPr>
          <a:xfrm>
            <a:off x="8661011" y="1250938"/>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33" name="Oval 7232">
            <a:extLst>
              <a:ext uri="{FF2B5EF4-FFF2-40B4-BE49-F238E27FC236}">
                <a16:creationId xmlns:a16="http://schemas.microsoft.com/office/drawing/2014/main" id="{125F4791-CBA0-DEE8-48EE-15E848502B12}"/>
              </a:ext>
            </a:extLst>
          </p:cNvPr>
          <p:cNvSpPr/>
          <p:nvPr/>
        </p:nvSpPr>
        <p:spPr>
          <a:xfrm>
            <a:off x="8815197" y="2060115"/>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34" name="Oval 7233">
            <a:extLst>
              <a:ext uri="{FF2B5EF4-FFF2-40B4-BE49-F238E27FC236}">
                <a16:creationId xmlns:a16="http://schemas.microsoft.com/office/drawing/2014/main" id="{43D3217C-CF5B-BFA7-E057-55CE654C3697}"/>
              </a:ext>
            </a:extLst>
          </p:cNvPr>
          <p:cNvSpPr/>
          <p:nvPr/>
        </p:nvSpPr>
        <p:spPr>
          <a:xfrm>
            <a:off x="9713979" y="1743291"/>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35" name="Oval 7234">
            <a:extLst>
              <a:ext uri="{FF2B5EF4-FFF2-40B4-BE49-F238E27FC236}">
                <a16:creationId xmlns:a16="http://schemas.microsoft.com/office/drawing/2014/main" id="{B557890B-7FC5-E985-D449-D7BF00771026}"/>
              </a:ext>
            </a:extLst>
          </p:cNvPr>
          <p:cNvSpPr/>
          <p:nvPr/>
        </p:nvSpPr>
        <p:spPr>
          <a:xfrm>
            <a:off x="10316089" y="1582623"/>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36" name="Oval 7235">
            <a:extLst>
              <a:ext uri="{FF2B5EF4-FFF2-40B4-BE49-F238E27FC236}">
                <a16:creationId xmlns:a16="http://schemas.microsoft.com/office/drawing/2014/main" id="{4ECA5D0B-58EE-C406-D36E-173D040471F1}"/>
              </a:ext>
            </a:extLst>
          </p:cNvPr>
          <p:cNvSpPr/>
          <p:nvPr/>
        </p:nvSpPr>
        <p:spPr>
          <a:xfrm>
            <a:off x="8664373" y="2695852"/>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37" name="Oval 7236">
            <a:extLst>
              <a:ext uri="{FF2B5EF4-FFF2-40B4-BE49-F238E27FC236}">
                <a16:creationId xmlns:a16="http://schemas.microsoft.com/office/drawing/2014/main" id="{136D7C18-152F-8646-D58C-A6158DE96E9E}"/>
              </a:ext>
            </a:extLst>
          </p:cNvPr>
          <p:cNvSpPr/>
          <p:nvPr/>
        </p:nvSpPr>
        <p:spPr>
          <a:xfrm>
            <a:off x="10769439" y="1422588"/>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38" name="Oval 7237">
            <a:extLst>
              <a:ext uri="{FF2B5EF4-FFF2-40B4-BE49-F238E27FC236}">
                <a16:creationId xmlns:a16="http://schemas.microsoft.com/office/drawing/2014/main" id="{A4D2DD9D-6F5B-CEEE-586F-BEA23C448389}"/>
              </a:ext>
            </a:extLst>
          </p:cNvPr>
          <p:cNvSpPr/>
          <p:nvPr/>
        </p:nvSpPr>
        <p:spPr>
          <a:xfrm>
            <a:off x="9564895" y="2688098"/>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39" name="Oval 7238">
            <a:extLst>
              <a:ext uri="{FF2B5EF4-FFF2-40B4-BE49-F238E27FC236}">
                <a16:creationId xmlns:a16="http://schemas.microsoft.com/office/drawing/2014/main" id="{44C2F083-0F94-6025-2660-46950AF0C5B9}"/>
              </a:ext>
            </a:extLst>
          </p:cNvPr>
          <p:cNvSpPr/>
          <p:nvPr/>
        </p:nvSpPr>
        <p:spPr>
          <a:xfrm>
            <a:off x="11671153" y="1573838"/>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40" name="Oval 7239">
            <a:extLst>
              <a:ext uri="{FF2B5EF4-FFF2-40B4-BE49-F238E27FC236}">
                <a16:creationId xmlns:a16="http://schemas.microsoft.com/office/drawing/2014/main" id="{C37C3A47-C50B-AEB8-657B-E7A3DA3880A9}"/>
              </a:ext>
            </a:extLst>
          </p:cNvPr>
          <p:cNvSpPr/>
          <p:nvPr/>
        </p:nvSpPr>
        <p:spPr>
          <a:xfrm>
            <a:off x="7008280" y="4777359"/>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41" name="Oval 7240">
            <a:extLst>
              <a:ext uri="{FF2B5EF4-FFF2-40B4-BE49-F238E27FC236}">
                <a16:creationId xmlns:a16="http://schemas.microsoft.com/office/drawing/2014/main" id="{0CB85D62-3288-4271-2CAD-68BC0D1E867C}"/>
              </a:ext>
            </a:extLst>
          </p:cNvPr>
          <p:cNvSpPr/>
          <p:nvPr/>
        </p:nvSpPr>
        <p:spPr>
          <a:xfrm>
            <a:off x="8360597" y="3969698"/>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42" name="Oval 7241">
            <a:extLst>
              <a:ext uri="{FF2B5EF4-FFF2-40B4-BE49-F238E27FC236}">
                <a16:creationId xmlns:a16="http://schemas.microsoft.com/office/drawing/2014/main" id="{937AC56C-D09F-57D1-D4B9-392257EA3244}"/>
              </a:ext>
            </a:extLst>
          </p:cNvPr>
          <p:cNvSpPr/>
          <p:nvPr/>
        </p:nvSpPr>
        <p:spPr>
          <a:xfrm>
            <a:off x="7458549" y="5099748"/>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43" name="Oval 7242">
            <a:extLst>
              <a:ext uri="{FF2B5EF4-FFF2-40B4-BE49-F238E27FC236}">
                <a16:creationId xmlns:a16="http://schemas.microsoft.com/office/drawing/2014/main" id="{52A07F28-FAF1-1E02-397A-81498143D8D4}"/>
              </a:ext>
            </a:extLst>
          </p:cNvPr>
          <p:cNvSpPr/>
          <p:nvPr/>
        </p:nvSpPr>
        <p:spPr>
          <a:xfrm>
            <a:off x="6409137" y="4938772"/>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44" name="Oval 7243">
            <a:extLst>
              <a:ext uri="{FF2B5EF4-FFF2-40B4-BE49-F238E27FC236}">
                <a16:creationId xmlns:a16="http://schemas.microsoft.com/office/drawing/2014/main" id="{0310850B-0F72-A38F-488C-D6FDE1B2B443}"/>
              </a:ext>
            </a:extLst>
          </p:cNvPr>
          <p:cNvSpPr/>
          <p:nvPr/>
        </p:nvSpPr>
        <p:spPr>
          <a:xfrm>
            <a:off x="5654508" y="3811183"/>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45" name="Oval 7244">
            <a:extLst>
              <a:ext uri="{FF2B5EF4-FFF2-40B4-BE49-F238E27FC236}">
                <a16:creationId xmlns:a16="http://schemas.microsoft.com/office/drawing/2014/main" id="{D0563073-2269-F1B0-7EF4-59B37E49EAA1}"/>
              </a:ext>
            </a:extLst>
          </p:cNvPr>
          <p:cNvSpPr/>
          <p:nvPr/>
        </p:nvSpPr>
        <p:spPr>
          <a:xfrm>
            <a:off x="5358286" y="3647245"/>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46" name="Oval 7245">
            <a:extLst>
              <a:ext uri="{FF2B5EF4-FFF2-40B4-BE49-F238E27FC236}">
                <a16:creationId xmlns:a16="http://schemas.microsoft.com/office/drawing/2014/main" id="{C3D51E10-39DB-57B6-5686-6CC99DC7063E}"/>
              </a:ext>
            </a:extLst>
          </p:cNvPr>
          <p:cNvSpPr/>
          <p:nvPr/>
        </p:nvSpPr>
        <p:spPr>
          <a:xfrm>
            <a:off x="9114287" y="4293966"/>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47" name="Oval 7246">
            <a:extLst>
              <a:ext uri="{FF2B5EF4-FFF2-40B4-BE49-F238E27FC236}">
                <a16:creationId xmlns:a16="http://schemas.microsoft.com/office/drawing/2014/main" id="{E109E6AE-D493-E08C-6710-3DC6C895289E}"/>
              </a:ext>
            </a:extLst>
          </p:cNvPr>
          <p:cNvSpPr/>
          <p:nvPr/>
        </p:nvSpPr>
        <p:spPr>
          <a:xfrm>
            <a:off x="9565349" y="4608004"/>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48" name="Oval 7247">
            <a:extLst>
              <a:ext uri="{FF2B5EF4-FFF2-40B4-BE49-F238E27FC236}">
                <a16:creationId xmlns:a16="http://schemas.microsoft.com/office/drawing/2014/main" id="{3652DE9E-D474-0730-2A4C-57044A40F676}"/>
              </a:ext>
            </a:extLst>
          </p:cNvPr>
          <p:cNvSpPr/>
          <p:nvPr/>
        </p:nvSpPr>
        <p:spPr>
          <a:xfrm>
            <a:off x="3702135" y="6531912"/>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49" name="Oval 7248">
            <a:extLst>
              <a:ext uri="{FF2B5EF4-FFF2-40B4-BE49-F238E27FC236}">
                <a16:creationId xmlns:a16="http://schemas.microsoft.com/office/drawing/2014/main" id="{42484FCF-8F67-772F-28DE-8631237211FA}"/>
              </a:ext>
            </a:extLst>
          </p:cNvPr>
          <p:cNvSpPr/>
          <p:nvPr/>
        </p:nvSpPr>
        <p:spPr>
          <a:xfrm>
            <a:off x="3549697" y="6042149"/>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50" name="Oval 7249">
            <a:extLst>
              <a:ext uri="{FF2B5EF4-FFF2-40B4-BE49-F238E27FC236}">
                <a16:creationId xmlns:a16="http://schemas.microsoft.com/office/drawing/2014/main" id="{4AB01C98-EB8C-FE2D-EEEC-0D129E2CE680}"/>
              </a:ext>
            </a:extLst>
          </p:cNvPr>
          <p:cNvSpPr/>
          <p:nvPr/>
        </p:nvSpPr>
        <p:spPr>
          <a:xfrm>
            <a:off x="3700306" y="5403011"/>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51" name="Oval 7250">
            <a:extLst>
              <a:ext uri="{FF2B5EF4-FFF2-40B4-BE49-F238E27FC236}">
                <a16:creationId xmlns:a16="http://schemas.microsoft.com/office/drawing/2014/main" id="{3A1C5972-3A67-6900-65FE-7F6517584384}"/>
              </a:ext>
            </a:extLst>
          </p:cNvPr>
          <p:cNvSpPr/>
          <p:nvPr/>
        </p:nvSpPr>
        <p:spPr>
          <a:xfrm>
            <a:off x="3400657" y="4621510"/>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52" name="Oval 7251">
            <a:extLst>
              <a:ext uri="{FF2B5EF4-FFF2-40B4-BE49-F238E27FC236}">
                <a16:creationId xmlns:a16="http://schemas.microsoft.com/office/drawing/2014/main" id="{68339D10-8016-F7C6-EDED-7F7EF40CA93D}"/>
              </a:ext>
            </a:extLst>
          </p:cNvPr>
          <p:cNvSpPr/>
          <p:nvPr/>
        </p:nvSpPr>
        <p:spPr>
          <a:xfrm>
            <a:off x="4454237" y="4447332"/>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53" name="Oval 7252">
            <a:extLst>
              <a:ext uri="{FF2B5EF4-FFF2-40B4-BE49-F238E27FC236}">
                <a16:creationId xmlns:a16="http://schemas.microsoft.com/office/drawing/2014/main" id="{5FC2E401-F774-93BA-7001-3625E4774690}"/>
              </a:ext>
            </a:extLst>
          </p:cNvPr>
          <p:cNvSpPr/>
          <p:nvPr/>
        </p:nvSpPr>
        <p:spPr>
          <a:xfrm>
            <a:off x="3848295" y="3810426"/>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54" name="Oval 7253">
            <a:extLst>
              <a:ext uri="{FF2B5EF4-FFF2-40B4-BE49-F238E27FC236}">
                <a16:creationId xmlns:a16="http://schemas.microsoft.com/office/drawing/2014/main" id="{6719770A-36BE-FA06-C124-7E30931EB20E}"/>
              </a:ext>
            </a:extLst>
          </p:cNvPr>
          <p:cNvSpPr/>
          <p:nvPr/>
        </p:nvSpPr>
        <p:spPr>
          <a:xfrm>
            <a:off x="4151151" y="4291937"/>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55" name="Oval 7254">
            <a:extLst>
              <a:ext uri="{FF2B5EF4-FFF2-40B4-BE49-F238E27FC236}">
                <a16:creationId xmlns:a16="http://schemas.microsoft.com/office/drawing/2014/main" id="{BE3AB703-DCA5-22C6-15BA-471CD96042D1}"/>
              </a:ext>
            </a:extLst>
          </p:cNvPr>
          <p:cNvSpPr/>
          <p:nvPr/>
        </p:nvSpPr>
        <p:spPr>
          <a:xfrm>
            <a:off x="1595691" y="1413063"/>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56" name="Oval 7255">
            <a:extLst>
              <a:ext uri="{FF2B5EF4-FFF2-40B4-BE49-F238E27FC236}">
                <a16:creationId xmlns:a16="http://schemas.microsoft.com/office/drawing/2014/main" id="{2561094B-0EF5-5BEF-E3EB-F5B7098FDBF5}"/>
              </a:ext>
            </a:extLst>
          </p:cNvPr>
          <p:cNvSpPr/>
          <p:nvPr/>
        </p:nvSpPr>
        <p:spPr>
          <a:xfrm>
            <a:off x="2499425" y="1577017"/>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57" name="Oval 7256">
            <a:extLst>
              <a:ext uri="{FF2B5EF4-FFF2-40B4-BE49-F238E27FC236}">
                <a16:creationId xmlns:a16="http://schemas.microsoft.com/office/drawing/2014/main" id="{6D58104D-3912-4193-016B-B2F2EFC6F124}"/>
              </a:ext>
            </a:extLst>
          </p:cNvPr>
          <p:cNvSpPr/>
          <p:nvPr/>
        </p:nvSpPr>
        <p:spPr>
          <a:xfrm>
            <a:off x="2346303" y="2066904"/>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58" name="Oval 7257">
            <a:extLst>
              <a:ext uri="{FF2B5EF4-FFF2-40B4-BE49-F238E27FC236}">
                <a16:creationId xmlns:a16="http://schemas.microsoft.com/office/drawing/2014/main" id="{17831190-72AC-6D55-60F9-BEF69CAD25DF}"/>
              </a:ext>
            </a:extLst>
          </p:cNvPr>
          <p:cNvSpPr/>
          <p:nvPr/>
        </p:nvSpPr>
        <p:spPr>
          <a:xfrm>
            <a:off x="1899633" y="1585628"/>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59" name="Oval 7258">
            <a:extLst>
              <a:ext uri="{FF2B5EF4-FFF2-40B4-BE49-F238E27FC236}">
                <a16:creationId xmlns:a16="http://schemas.microsoft.com/office/drawing/2014/main" id="{33FA1FE4-7047-3304-D4A8-299F2B9D65AA}"/>
              </a:ext>
            </a:extLst>
          </p:cNvPr>
          <p:cNvSpPr/>
          <p:nvPr/>
        </p:nvSpPr>
        <p:spPr>
          <a:xfrm>
            <a:off x="2796834" y="1738283"/>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60" name="Oval 7259">
            <a:extLst>
              <a:ext uri="{FF2B5EF4-FFF2-40B4-BE49-F238E27FC236}">
                <a16:creationId xmlns:a16="http://schemas.microsoft.com/office/drawing/2014/main" id="{A6A2F251-9557-C51E-C988-3F4A9450882A}"/>
              </a:ext>
            </a:extLst>
          </p:cNvPr>
          <p:cNvSpPr/>
          <p:nvPr/>
        </p:nvSpPr>
        <p:spPr>
          <a:xfrm>
            <a:off x="3846804" y="1899660"/>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61" name="Oval 7260">
            <a:extLst>
              <a:ext uri="{FF2B5EF4-FFF2-40B4-BE49-F238E27FC236}">
                <a16:creationId xmlns:a16="http://schemas.microsoft.com/office/drawing/2014/main" id="{9CEC0F50-BB61-C9CC-32A6-FBD4FF71A194}"/>
              </a:ext>
            </a:extLst>
          </p:cNvPr>
          <p:cNvSpPr/>
          <p:nvPr/>
        </p:nvSpPr>
        <p:spPr>
          <a:xfrm>
            <a:off x="540659" y="1415482"/>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62" name="Oval 7261">
            <a:extLst>
              <a:ext uri="{FF2B5EF4-FFF2-40B4-BE49-F238E27FC236}">
                <a16:creationId xmlns:a16="http://schemas.microsoft.com/office/drawing/2014/main" id="{E8FF5308-00F8-7EBA-B582-9E7A46F60F49}"/>
              </a:ext>
            </a:extLst>
          </p:cNvPr>
          <p:cNvSpPr/>
          <p:nvPr/>
        </p:nvSpPr>
        <p:spPr>
          <a:xfrm>
            <a:off x="391545" y="2055617"/>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63" name="Oval 7262">
            <a:extLst>
              <a:ext uri="{FF2B5EF4-FFF2-40B4-BE49-F238E27FC236}">
                <a16:creationId xmlns:a16="http://schemas.microsoft.com/office/drawing/2014/main" id="{8A0FDC2B-7BC8-848D-9879-B7FDBB9B24EA}"/>
              </a:ext>
            </a:extLst>
          </p:cNvPr>
          <p:cNvSpPr/>
          <p:nvPr/>
        </p:nvSpPr>
        <p:spPr>
          <a:xfrm>
            <a:off x="1445274" y="1734650"/>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64" name="Oval 7263">
            <a:extLst>
              <a:ext uri="{FF2B5EF4-FFF2-40B4-BE49-F238E27FC236}">
                <a16:creationId xmlns:a16="http://schemas.microsoft.com/office/drawing/2014/main" id="{601B1A46-8E57-8853-FDFA-A9297B6DEA58}"/>
              </a:ext>
            </a:extLst>
          </p:cNvPr>
          <p:cNvSpPr/>
          <p:nvPr/>
        </p:nvSpPr>
        <p:spPr>
          <a:xfrm>
            <a:off x="9712314" y="5256848"/>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65" name="Oval 7264">
            <a:extLst>
              <a:ext uri="{FF2B5EF4-FFF2-40B4-BE49-F238E27FC236}">
                <a16:creationId xmlns:a16="http://schemas.microsoft.com/office/drawing/2014/main" id="{CBBA0972-88FB-5507-C0B8-B53EFE6F65F1}"/>
              </a:ext>
            </a:extLst>
          </p:cNvPr>
          <p:cNvSpPr/>
          <p:nvPr/>
        </p:nvSpPr>
        <p:spPr>
          <a:xfrm>
            <a:off x="10316089" y="4448617"/>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66" name="Oval 7265">
            <a:extLst>
              <a:ext uri="{FF2B5EF4-FFF2-40B4-BE49-F238E27FC236}">
                <a16:creationId xmlns:a16="http://schemas.microsoft.com/office/drawing/2014/main" id="{55862BB5-F278-7586-E9C4-A1F37557767F}"/>
              </a:ext>
            </a:extLst>
          </p:cNvPr>
          <p:cNvSpPr/>
          <p:nvPr/>
        </p:nvSpPr>
        <p:spPr>
          <a:xfrm>
            <a:off x="10316089" y="5099748"/>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67" name="Oval 7266">
            <a:extLst>
              <a:ext uri="{FF2B5EF4-FFF2-40B4-BE49-F238E27FC236}">
                <a16:creationId xmlns:a16="http://schemas.microsoft.com/office/drawing/2014/main" id="{4F4B522E-3207-5108-D381-7B257AFA4F20}"/>
              </a:ext>
            </a:extLst>
          </p:cNvPr>
          <p:cNvSpPr/>
          <p:nvPr/>
        </p:nvSpPr>
        <p:spPr>
          <a:xfrm>
            <a:off x="10163813" y="5410995"/>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68" name="Oval 7267">
            <a:extLst>
              <a:ext uri="{FF2B5EF4-FFF2-40B4-BE49-F238E27FC236}">
                <a16:creationId xmlns:a16="http://schemas.microsoft.com/office/drawing/2014/main" id="{ADF071DB-94B5-2BBD-23D1-1CA7FC00DB5D}"/>
              </a:ext>
            </a:extLst>
          </p:cNvPr>
          <p:cNvSpPr/>
          <p:nvPr/>
        </p:nvSpPr>
        <p:spPr>
          <a:xfrm>
            <a:off x="11517470" y="6044831"/>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69" name="Oval 7268">
            <a:extLst>
              <a:ext uri="{FF2B5EF4-FFF2-40B4-BE49-F238E27FC236}">
                <a16:creationId xmlns:a16="http://schemas.microsoft.com/office/drawing/2014/main" id="{ADE7202D-47F2-4922-BD27-1DEBE84D8158}"/>
              </a:ext>
            </a:extLst>
          </p:cNvPr>
          <p:cNvSpPr/>
          <p:nvPr/>
        </p:nvSpPr>
        <p:spPr>
          <a:xfrm>
            <a:off x="8964718" y="1572164"/>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70" name="Oval 7269">
            <a:extLst>
              <a:ext uri="{FF2B5EF4-FFF2-40B4-BE49-F238E27FC236}">
                <a16:creationId xmlns:a16="http://schemas.microsoft.com/office/drawing/2014/main" id="{499B15A4-F4F6-4412-DC05-F9F8617EE149}"/>
              </a:ext>
            </a:extLst>
          </p:cNvPr>
          <p:cNvSpPr/>
          <p:nvPr/>
        </p:nvSpPr>
        <p:spPr>
          <a:xfrm>
            <a:off x="9413128" y="2058000"/>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71" name="Oval 7270">
            <a:extLst>
              <a:ext uri="{FF2B5EF4-FFF2-40B4-BE49-F238E27FC236}">
                <a16:creationId xmlns:a16="http://schemas.microsoft.com/office/drawing/2014/main" id="{2E1D52D2-0685-A792-248B-04487BDD34B3}"/>
              </a:ext>
            </a:extLst>
          </p:cNvPr>
          <p:cNvSpPr/>
          <p:nvPr/>
        </p:nvSpPr>
        <p:spPr>
          <a:xfrm>
            <a:off x="10318532" y="2059841"/>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72" name="Oval 7271">
            <a:extLst>
              <a:ext uri="{FF2B5EF4-FFF2-40B4-BE49-F238E27FC236}">
                <a16:creationId xmlns:a16="http://schemas.microsoft.com/office/drawing/2014/main" id="{33A24752-DE91-6C8E-65B9-0F18DA0B8C39}"/>
              </a:ext>
            </a:extLst>
          </p:cNvPr>
          <p:cNvSpPr/>
          <p:nvPr/>
        </p:nvSpPr>
        <p:spPr>
          <a:xfrm>
            <a:off x="10918472" y="1739960"/>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73" name="Oval 7272">
            <a:extLst>
              <a:ext uri="{FF2B5EF4-FFF2-40B4-BE49-F238E27FC236}">
                <a16:creationId xmlns:a16="http://schemas.microsoft.com/office/drawing/2014/main" id="{B71AD945-818B-1299-89D3-C1ED8AE8640C}"/>
              </a:ext>
            </a:extLst>
          </p:cNvPr>
          <p:cNvSpPr/>
          <p:nvPr/>
        </p:nvSpPr>
        <p:spPr>
          <a:xfrm>
            <a:off x="7911849" y="1894424"/>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74" name="Oval 7273">
            <a:extLst>
              <a:ext uri="{FF2B5EF4-FFF2-40B4-BE49-F238E27FC236}">
                <a16:creationId xmlns:a16="http://schemas.microsoft.com/office/drawing/2014/main" id="{723744FA-C48E-EF76-0CEC-3959E7711B08}"/>
              </a:ext>
            </a:extLst>
          </p:cNvPr>
          <p:cNvSpPr/>
          <p:nvPr/>
        </p:nvSpPr>
        <p:spPr>
          <a:xfrm>
            <a:off x="9263883" y="1414549"/>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75" name="Oval 7274">
            <a:extLst>
              <a:ext uri="{FF2B5EF4-FFF2-40B4-BE49-F238E27FC236}">
                <a16:creationId xmlns:a16="http://schemas.microsoft.com/office/drawing/2014/main" id="{E47F0702-8235-4223-7AB2-3A141C3D0C97}"/>
              </a:ext>
            </a:extLst>
          </p:cNvPr>
          <p:cNvSpPr/>
          <p:nvPr/>
        </p:nvSpPr>
        <p:spPr>
          <a:xfrm>
            <a:off x="8512585" y="3168978"/>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76" name="Oval 7275">
            <a:extLst>
              <a:ext uri="{FF2B5EF4-FFF2-40B4-BE49-F238E27FC236}">
                <a16:creationId xmlns:a16="http://schemas.microsoft.com/office/drawing/2014/main" id="{E65B6251-0CB8-701D-505D-FBD118A66C10}"/>
              </a:ext>
            </a:extLst>
          </p:cNvPr>
          <p:cNvSpPr/>
          <p:nvPr/>
        </p:nvSpPr>
        <p:spPr>
          <a:xfrm>
            <a:off x="9115491" y="3811932"/>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77" name="Oval 7276">
            <a:extLst>
              <a:ext uri="{FF2B5EF4-FFF2-40B4-BE49-F238E27FC236}">
                <a16:creationId xmlns:a16="http://schemas.microsoft.com/office/drawing/2014/main" id="{54C04E0B-F604-FC39-F0B1-35AB744DB6E1}"/>
              </a:ext>
            </a:extLst>
          </p:cNvPr>
          <p:cNvSpPr/>
          <p:nvPr/>
        </p:nvSpPr>
        <p:spPr>
          <a:xfrm>
            <a:off x="7460491" y="2851987"/>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78" name="Oval 7277">
            <a:extLst>
              <a:ext uri="{FF2B5EF4-FFF2-40B4-BE49-F238E27FC236}">
                <a16:creationId xmlns:a16="http://schemas.microsoft.com/office/drawing/2014/main" id="{56052138-C79C-5609-ED82-1E06451CE6C2}"/>
              </a:ext>
            </a:extLst>
          </p:cNvPr>
          <p:cNvSpPr/>
          <p:nvPr/>
        </p:nvSpPr>
        <p:spPr>
          <a:xfrm>
            <a:off x="6860981" y="2368993"/>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79" name="Oval 7278">
            <a:extLst>
              <a:ext uri="{FF2B5EF4-FFF2-40B4-BE49-F238E27FC236}">
                <a16:creationId xmlns:a16="http://schemas.microsoft.com/office/drawing/2014/main" id="{B83C128A-8EA6-6C8F-5E4F-1AD7B9B71B1C}"/>
              </a:ext>
            </a:extLst>
          </p:cNvPr>
          <p:cNvSpPr/>
          <p:nvPr/>
        </p:nvSpPr>
        <p:spPr>
          <a:xfrm>
            <a:off x="7759174" y="2534225"/>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80" name="Oval 7279">
            <a:extLst>
              <a:ext uri="{FF2B5EF4-FFF2-40B4-BE49-F238E27FC236}">
                <a16:creationId xmlns:a16="http://schemas.microsoft.com/office/drawing/2014/main" id="{AA815AB4-BA73-B759-1EB2-8186ECB4E2FD}"/>
              </a:ext>
            </a:extLst>
          </p:cNvPr>
          <p:cNvSpPr/>
          <p:nvPr/>
        </p:nvSpPr>
        <p:spPr>
          <a:xfrm>
            <a:off x="8964243" y="2851986"/>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81" name="Oval 7280">
            <a:extLst>
              <a:ext uri="{FF2B5EF4-FFF2-40B4-BE49-F238E27FC236}">
                <a16:creationId xmlns:a16="http://schemas.microsoft.com/office/drawing/2014/main" id="{833BD134-82F5-CD68-4EA4-5EF02EDEBDDD}"/>
              </a:ext>
            </a:extLst>
          </p:cNvPr>
          <p:cNvSpPr/>
          <p:nvPr/>
        </p:nvSpPr>
        <p:spPr>
          <a:xfrm>
            <a:off x="9118853" y="2695476"/>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82" name="Oval 7281">
            <a:extLst>
              <a:ext uri="{FF2B5EF4-FFF2-40B4-BE49-F238E27FC236}">
                <a16:creationId xmlns:a16="http://schemas.microsoft.com/office/drawing/2014/main" id="{5C551031-4A3F-44CC-5150-82A0B578A2C6}"/>
              </a:ext>
            </a:extLst>
          </p:cNvPr>
          <p:cNvSpPr/>
          <p:nvPr/>
        </p:nvSpPr>
        <p:spPr>
          <a:xfrm>
            <a:off x="9413361" y="3019182"/>
            <a:ext cx="136874" cy="130629"/>
          </a:xfrm>
          <a:prstGeom prst="ellipse">
            <a:avLst/>
          </a:prstGeom>
          <a:solidFill>
            <a:srgbClr val="AD5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83" name="Retângulo 7282">
            <a:extLst>
              <a:ext uri="{FF2B5EF4-FFF2-40B4-BE49-F238E27FC236}">
                <a16:creationId xmlns:a16="http://schemas.microsoft.com/office/drawing/2014/main" id="{334DD936-ED31-7840-F708-EFA39EFC09F6}"/>
              </a:ext>
            </a:extLst>
          </p:cNvPr>
          <p:cNvSpPr/>
          <p:nvPr/>
        </p:nvSpPr>
        <p:spPr>
          <a:xfrm>
            <a:off x="332299" y="5610389"/>
            <a:ext cx="1994300" cy="31128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Zonas locais</a:t>
            </a:r>
          </a:p>
        </p:txBody>
      </p:sp>
      <p:sp>
        <p:nvSpPr>
          <p:cNvPr id="7284" name="Oval 7283">
            <a:extLst>
              <a:ext uri="{FF2B5EF4-FFF2-40B4-BE49-F238E27FC236}">
                <a16:creationId xmlns:a16="http://schemas.microsoft.com/office/drawing/2014/main" id="{D3065024-D8E2-59A3-16FE-5B1A73B452AA}"/>
              </a:ext>
            </a:extLst>
          </p:cNvPr>
          <p:cNvSpPr/>
          <p:nvPr/>
        </p:nvSpPr>
        <p:spPr>
          <a:xfrm>
            <a:off x="3699543" y="5727959"/>
            <a:ext cx="136874" cy="13062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85" name="CaixaDeTexto 7284">
            <a:extLst>
              <a:ext uri="{FF2B5EF4-FFF2-40B4-BE49-F238E27FC236}">
                <a16:creationId xmlns:a16="http://schemas.microsoft.com/office/drawing/2014/main" id="{9C401B02-0B0F-B239-49A6-3598BF8D719A}"/>
              </a:ext>
            </a:extLst>
          </p:cNvPr>
          <p:cNvSpPr txBox="1"/>
          <p:nvPr/>
        </p:nvSpPr>
        <p:spPr>
          <a:xfrm>
            <a:off x="3981555" y="5888094"/>
            <a:ext cx="876512" cy="246221"/>
          </a:xfrm>
          <a:prstGeom prst="rect">
            <a:avLst/>
          </a:prstGeom>
          <a:noFill/>
        </p:spPr>
        <p:txBody>
          <a:bodyPr wrap="square" rtlCol="0">
            <a:spAutoFit/>
          </a:bodyPr>
          <a:lstStyle/>
          <a:p>
            <a:r>
              <a:rPr lang="pt-BR" sz="1000" dirty="0">
                <a:solidFill>
                  <a:schemeClr val="accent2"/>
                </a:solidFill>
                <a:latin typeface="Fredoka" pitchFamily="2" charset="-79"/>
                <a:cs typeface="Fredoka" pitchFamily="2" charset="-79"/>
              </a:rPr>
              <a:t>Argentina</a:t>
            </a:r>
            <a:endParaRPr lang="pt-BR" dirty="0">
              <a:solidFill>
                <a:schemeClr val="accent2"/>
              </a:solidFill>
              <a:latin typeface="Fredoka" pitchFamily="2" charset="-79"/>
              <a:cs typeface="Fredoka" pitchFamily="2" charset="-79"/>
            </a:endParaRPr>
          </a:p>
        </p:txBody>
      </p:sp>
      <p:sp>
        <p:nvSpPr>
          <p:cNvPr id="7286" name="Oval 7285">
            <a:extLst>
              <a:ext uri="{FF2B5EF4-FFF2-40B4-BE49-F238E27FC236}">
                <a16:creationId xmlns:a16="http://schemas.microsoft.com/office/drawing/2014/main" id="{E89C8A5D-081E-B544-3470-24BB0D19035B}"/>
              </a:ext>
            </a:extLst>
          </p:cNvPr>
          <p:cNvSpPr/>
          <p:nvPr/>
        </p:nvSpPr>
        <p:spPr>
          <a:xfrm>
            <a:off x="4001120" y="5731572"/>
            <a:ext cx="136874" cy="13062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88" name="CaixaDeTexto 7287">
            <a:extLst>
              <a:ext uri="{FF2B5EF4-FFF2-40B4-BE49-F238E27FC236}">
                <a16:creationId xmlns:a16="http://schemas.microsoft.com/office/drawing/2014/main" id="{5414FEC8-8949-7D73-521A-4CA8D2923244}"/>
              </a:ext>
            </a:extLst>
          </p:cNvPr>
          <p:cNvSpPr txBox="1"/>
          <p:nvPr/>
        </p:nvSpPr>
        <p:spPr>
          <a:xfrm>
            <a:off x="3208094" y="5469095"/>
            <a:ext cx="561169" cy="246221"/>
          </a:xfrm>
          <a:prstGeom prst="rect">
            <a:avLst/>
          </a:prstGeom>
          <a:noFill/>
        </p:spPr>
        <p:txBody>
          <a:bodyPr wrap="square" rtlCol="0">
            <a:spAutoFit/>
          </a:bodyPr>
          <a:lstStyle/>
          <a:p>
            <a:r>
              <a:rPr lang="pt-BR" sz="1000" dirty="0">
                <a:solidFill>
                  <a:schemeClr val="accent2"/>
                </a:solidFill>
                <a:latin typeface="Fredoka" pitchFamily="2" charset="-79"/>
                <a:cs typeface="Fredoka" pitchFamily="2" charset="-79"/>
              </a:rPr>
              <a:t>Chile</a:t>
            </a:r>
            <a:endParaRPr lang="pt-BR" dirty="0">
              <a:solidFill>
                <a:schemeClr val="accent2"/>
              </a:solidFill>
              <a:latin typeface="Fredoka" pitchFamily="2" charset="-79"/>
              <a:cs typeface="Fredoka" pitchFamily="2" charset="-79"/>
            </a:endParaRPr>
          </a:p>
        </p:txBody>
      </p:sp>
      <p:cxnSp>
        <p:nvCxnSpPr>
          <p:cNvPr id="7297" name="Conector Reto 7296">
            <a:extLst>
              <a:ext uri="{FF2B5EF4-FFF2-40B4-BE49-F238E27FC236}">
                <a16:creationId xmlns:a16="http://schemas.microsoft.com/office/drawing/2014/main" id="{06C81A95-4034-F7B9-61E5-123123D7FB90}"/>
              </a:ext>
            </a:extLst>
          </p:cNvPr>
          <p:cNvCxnSpPr>
            <a:stCxn id="9" idx="0"/>
          </p:cNvCxnSpPr>
          <p:nvPr/>
        </p:nvCxnSpPr>
        <p:spPr>
          <a:xfrm flipV="1">
            <a:off x="4213925" y="5207000"/>
            <a:ext cx="85026" cy="214082"/>
          </a:xfrm>
          <a:prstGeom prst="line">
            <a:avLst/>
          </a:prstGeom>
          <a:ln w="1905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7298" name="Conector Reto 7297">
            <a:extLst>
              <a:ext uri="{FF2B5EF4-FFF2-40B4-BE49-F238E27FC236}">
                <a16:creationId xmlns:a16="http://schemas.microsoft.com/office/drawing/2014/main" id="{7FF51C17-1125-209A-9676-691410746931}"/>
              </a:ext>
            </a:extLst>
          </p:cNvPr>
          <p:cNvCxnSpPr>
            <a:cxnSpLocks/>
            <a:stCxn id="9" idx="6"/>
            <a:endCxn id="11" idx="3"/>
          </p:cNvCxnSpPr>
          <p:nvPr/>
        </p:nvCxnSpPr>
        <p:spPr>
          <a:xfrm flipV="1">
            <a:off x="4282362" y="5373722"/>
            <a:ext cx="186825" cy="112675"/>
          </a:xfrm>
          <a:prstGeom prst="line">
            <a:avLst/>
          </a:prstGeom>
          <a:ln w="1905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7301" name="Conector Reto 7300">
            <a:extLst>
              <a:ext uri="{FF2B5EF4-FFF2-40B4-BE49-F238E27FC236}">
                <a16:creationId xmlns:a16="http://schemas.microsoft.com/office/drawing/2014/main" id="{CF76F1D2-62D7-B8E6-2BF3-C767B1584E36}"/>
              </a:ext>
            </a:extLst>
          </p:cNvPr>
          <p:cNvCxnSpPr>
            <a:cxnSpLocks/>
          </p:cNvCxnSpPr>
          <p:nvPr/>
        </p:nvCxnSpPr>
        <p:spPr>
          <a:xfrm flipH="1" flipV="1">
            <a:off x="4419811" y="5207000"/>
            <a:ext cx="49376" cy="49848"/>
          </a:xfrm>
          <a:prstGeom prst="line">
            <a:avLst/>
          </a:prstGeom>
          <a:ln w="19050">
            <a:solidFill>
              <a:schemeClr val="bg2"/>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42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3E5AC849-4862-19AE-82FE-12F9631E61CD}"/>
              </a:ext>
            </a:extLst>
          </p:cNvPr>
          <p:cNvSpPr/>
          <p:nvPr/>
        </p:nvSpPr>
        <p:spPr>
          <a:xfrm>
            <a:off x="2511525" y="398957"/>
            <a:ext cx="7168950" cy="646331"/>
          </a:xfrm>
          <a:prstGeom prst="rect">
            <a:avLst/>
          </a:prstGeom>
          <a:noFill/>
        </p:spPr>
        <p:txBody>
          <a:bodyPr wrap="none" lIns="91440" tIns="45720" rIns="91440" bIns="45720">
            <a:spAutoFit/>
          </a:bodyPr>
          <a:lstStyle/>
          <a:p>
            <a:pPr algn="ctr"/>
            <a:r>
              <a:rPr lang="pt-BR" sz="3600" dirty="0">
                <a:ln w="0"/>
                <a:solidFill>
                  <a:schemeClr val="accent4"/>
                </a:solidFill>
                <a:effectLst>
                  <a:outerShdw blurRad="38100" dist="19050" dir="2700000" algn="tl" rotWithShape="0">
                    <a:schemeClr val="dk1">
                      <a:alpha val="40000"/>
                    </a:schemeClr>
                  </a:outerShdw>
                </a:effectLst>
                <a:latin typeface="Fredoka" pitchFamily="2" charset="-79"/>
                <a:cs typeface="Fredoka" pitchFamily="2" charset="-79"/>
              </a:rPr>
              <a:t>COMO ESCOLHER UMA REGIÃO?</a:t>
            </a:r>
            <a:endParaRPr lang="pt-BR" sz="3600" b="0" cap="none" spc="0" dirty="0">
              <a:ln w="0"/>
              <a:solidFill>
                <a:schemeClr val="accent4"/>
              </a:solidFill>
              <a:effectLst>
                <a:outerShdw blurRad="38100" dist="19050" dir="2700000" algn="tl" rotWithShape="0">
                  <a:schemeClr val="dk1">
                    <a:alpha val="40000"/>
                  </a:schemeClr>
                </a:outerShdw>
              </a:effectLst>
              <a:latin typeface="Fredoka" pitchFamily="2" charset="-79"/>
              <a:cs typeface="Fredoka" pitchFamily="2" charset="-79"/>
            </a:endParaRPr>
          </a:p>
        </p:txBody>
      </p:sp>
      <p:sp>
        <p:nvSpPr>
          <p:cNvPr id="9" name="CaixaDeTexto 8">
            <a:extLst>
              <a:ext uri="{FF2B5EF4-FFF2-40B4-BE49-F238E27FC236}">
                <a16:creationId xmlns:a16="http://schemas.microsoft.com/office/drawing/2014/main" id="{D4E02C57-6225-7363-529C-7B99D3CCA133}"/>
              </a:ext>
            </a:extLst>
          </p:cNvPr>
          <p:cNvSpPr txBox="1"/>
          <p:nvPr/>
        </p:nvSpPr>
        <p:spPr>
          <a:xfrm>
            <a:off x="2511525" y="5870630"/>
            <a:ext cx="2680262" cy="400110"/>
          </a:xfrm>
          <a:prstGeom prst="rect">
            <a:avLst/>
          </a:prstGeom>
          <a:noFill/>
        </p:spPr>
        <p:txBody>
          <a:bodyPr wrap="square">
            <a:spAutoFit/>
          </a:bodyPr>
          <a:lstStyle/>
          <a:p>
            <a:r>
              <a:rPr lang="pt-BR" sz="2000" dirty="0">
                <a:solidFill>
                  <a:srgbClr val="FFFFFF"/>
                </a:solidFill>
                <a:latin typeface="Fredoka" pitchFamily="2" charset="-79"/>
                <a:cs typeface="Fredoka" pitchFamily="2" charset="-79"/>
              </a:rPr>
              <a:t>Serviços disponíveis</a:t>
            </a:r>
          </a:p>
        </p:txBody>
      </p:sp>
      <p:cxnSp>
        <p:nvCxnSpPr>
          <p:cNvPr id="3" name="Conector Reto 2">
            <a:extLst>
              <a:ext uri="{FF2B5EF4-FFF2-40B4-BE49-F238E27FC236}">
                <a16:creationId xmlns:a16="http://schemas.microsoft.com/office/drawing/2014/main" id="{7AB00948-65A7-FB78-B82B-9554CB2E062B}"/>
              </a:ext>
            </a:extLst>
          </p:cNvPr>
          <p:cNvCxnSpPr/>
          <p:nvPr/>
        </p:nvCxnSpPr>
        <p:spPr>
          <a:xfrm>
            <a:off x="6296628" y="1331089"/>
            <a:ext cx="0" cy="47687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Conector Reto 3">
            <a:extLst>
              <a:ext uri="{FF2B5EF4-FFF2-40B4-BE49-F238E27FC236}">
                <a16:creationId xmlns:a16="http://schemas.microsoft.com/office/drawing/2014/main" id="{BABD09BD-96AF-8590-4365-6541870B6475}"/>
              </a:ext>
            </a:extLst>
          </p:cNvPr>
          <p:cNvCxnSpPr>
            <a:cxnSpLocks/>
          </p:cNvCxnSpPr>
          <p:nvPr/>
        </p:nvCxnSpPr>
        <p:spPr>
          <a:xfrm flipH="1">
            <a:off x="2511525" y="3465653"/>
            <a:ext cx="8079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146" name="Picture 2">
            <a:extLst>
              <a:ext uri="{FF2B5EF4-FFF2-40B4-BE49-F238E27FC236}">
                <a16:creationId xmlns:a16="http://schemas.microsoft.com/office/drawing/2014/main" id="{14AA1EF8-EF15-E6BC-2417-755CE6E06FE7}"/>
              </a:ext>
            </a:extLst>
          </p:cNvPr>
          <p:cNvPicPr>
            <a:picLocks noChangeAspect="1" noChangeArrowheads="1"/>
          </p:cNvPicPr>
          <p:nvPr/>
        </p:nvPicPr>
        <p:blipFill>
          <a:blip r:embed="rId2"/>
          <a:srcRect/>
          <a:stretch/>
        </p:blipFill>
        <p:spPr bwMode="auto">
          <a:xfrm>
            <a:off x="7630290" y="3973334"/>
            <a:ext cx="1491364" cy="149136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Latency Special Lineal color icon">
            <a:extLst>
              <a:ext uri="{FF2B5EF4-FFF2-40B4-BE49-F238E27FC236}">
                <a16:creationId xmlns:a16="http://schemas.microsoft.com/office/drawing/2014/main" id="{98664461-41BA-F085-DB9A-5216ADF39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1081" y="1489160"/>
            <a:ext cx="1302984" cy="130298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Availability - Free computer icons">
            <a:extLst>
              <a:ext uri="{FF2B5EF4-FFF2-40B4-BE49-F238E27FC236}">
                <a16:creationId xmlns:a16="http://schemas.microsoft.com/office/drawing/2014/main" id="{CDFC555C-E89F-6196-C323-9DBB442C88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6331" y="4108852"/>
            <a:ext cx="1355845" cy="135584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ompliance - Free arrows icons">
            <a:extLst>
              <a:ext uri="{FF2B5EF4-FFF2-40B4-BE49-F238E27FC236}">
                <a16:creationId xmlns:a16="http://schemas.microsoft.com/office/drawing/2014/main" id="{EE2C4EE5-567F-4A67-183F-773F9DC0AD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539" y="1483321"/>
            <a:ext cx="1355845" cy="1355845"/>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43DD3490-6F7E-2644-0155-842A7495B9DD}"/>
              </a:ext>
            </a:extLst>
          </p:cNvPr>
          <p:cNvSpPr txBox="1"/>
          <p:nvPr/>
        </p:nvSpPr>
        <p:spPr>
          <a:xfrm>
            <a:off x="8131539" y="5886019"/>
            <a:ext cx="992526"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Custo</a:t>
            </a:r>
            <a:endParaRPr lang="pt-BR" dirty="0">
              <a:solidFill>
                <a:srgbClr val="FFFFFF"/>
              </a:solidFill>
              <a:latin typeface="Fredoka" pitchFamily="2" charset="-79"/>
              <a:cs typeface="Fredoka" pitchFamily="2" charset="-79"/>
            </a:endParaRPr>
          </a:p>
        </p:txBody>
      </p:sp>
      <p:sp>
        <p:nvSpPr>
          <p:cNvPr id="13" name="CaixaDeTexto 12">
            <a:extLst>
              <a:ext uri="{FF2B5EF4-FFF2-40B4-BE49-F238E27FC236}">
                <a16:creationId xmlns:a16="http://schemas.microsoft.com/office/drawing/2014/main" id="{98BAA99D-94AA-DA37-15A6-016F18FBD3DF}"/>
              </a:ext>
            </a:extLst>
          </p:cNvPr>
          <p:cNvSpPr txBox="1"/>
          <p:nvPr/>
        </p:nvSpPr>
        <p:spPr>
          <a:xfrm>
            <a:off x="7883714" y="2929077"/>
            <a:ext cx="1177717"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Latência</a:t>
            </a:r>
            <a:endParaRPr lang="pt-BR" dirty="0">
              <a:solidFill>
                <a:srgbClr val="FFFFFF"/>
              </a:solidFill>
              <a:latin typeface="Fredoka" pitchFamily="2" charset="-79"/>
              <a:cs typeface="Fredoka" pitchFamily="2" charset="-79"/>
            </a:endParaRPr>
          </a:p>
        </p:txBody>
      </p:sp>
      <p:sp>
        <p:nvSpPr>
          <p:cNvPr id="15" name="CaixaDeTexto 14">
            <a:extLst>
              <a:ext uri="{FF2B5EF4-FFF2-40B4-BE49-F238E27FC236}">
                <a16:creationId xmlns:a16="http://schemas.microsoft.com/office/drawing/2014/main" id="{AA9D9CD0-8CDE-6B52-EEFA-021F9AD46340}"/>
              </a:ext>
            </a:extLst>
          </p:cNvPr>
          <p:cNvSpPr txBox="1"/>
          <p:nvPr/>
        </p:nvSpPr>
        <p:spPr>
          <a:xfrm>
            <a:off x="2342137" y="2930263"/>
            <a:ext cx="3666277"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Normas, compliance, governança</a:t>
            </a:r>
          </a:p>
        </p:txBody>
      </p:sp>
    </p:spTree>
    <p:extLst>
      <p:ext uri="{BB962C8B-B14F-4D97-AF65-F5344CB8AC3E}">
        <p14:creationId xmlns:p14="http://schemas.microsoft.com/office/powerpoint/2010/main" val="322362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A2B3C0-1A00-6A0F-D1A0-0EFEF3640E31}"/>
              </a:ext>
            </a:extLst>
          </p:cNvPr>
          <p:cNvSpPr>
            <a:spLocks noGrp="1"/>
          </p:cNvSpPr>
          <p:nvPr>
            <p:ph type="title"/>
          </p:nvPr>
        </p:nvSpPr>
        <p:spPr>
          <a:xfrm>
            <a:off x="838200" y="185137"/>
            <a:ext cx="10515600" cy="1325563"/>
          </a:xfrm>
        </p:spPr>
        <p:txBody>
          <a:bodyPr>
            <a:normAutofit/>
          </a:bodyPr>
          <a:lstStyle/>
          <a:p>
            <a:r>
              <a:rPr lang="pt-BR" sz="3600" dirty="0">
                <a:solidFill>
                  <a:schemeClr val="accent4"/>
                </a:solidFill>
                <a:latin typeface="Fredoka" pitchFamily="2" charset="-79"/>
                <a:cs typeface="Fredoka" pitchFamily="2" charset="-79"/>
              </a:rPr>
              <a:t>LOCAIS DE BORDA (PONTOS DE PRESENÇA)</a:t>
            </a:r>
          </a:p>
        </p:txBody>
      </p:sp>
      <p:sp>
        <p:nvSpPr>
          <p:cNvPr id="3" name="CaixaDeTexto 2">
            <a:extLst>
              <a:ext uri="{FF2B5EF4-FFF2-40B4-BE49-F238E27FC236}">
                <a16:creationId xmlns:a16="http://schemas.microsoft.com/office/drawing/2014/main" id="{D7CD2672-6261-214C-1C1A-238BE85CF5BB}"/>
              </a:ext>
            </a:extLst>
          </p:cNvPr>
          <p:cNvSpPr txBox="1"/>
          <p:nvPr/>
        </p:nvSpPr>
        <p:spPr>
          <a:xfrm>
            <a:off x="0" y="1397674"/>
            <a:ext cx="2632509" cy="3447098"/>
          </a:xfrm>
          <a:prstGeom prst="rect">
            <a:avLst/>
          </a:prstGeom>
          <a:noFill/>
        </p:spPr>
        <p:txBody>
          <a:bodyPr wrap="square" rtlCol="0">
            <a:spAutoFit/>
          </a:bodyPr>
          <a:lstStyle/>
          <a:p>
            <a:r>
              <a:rPr lang="pt-BR" sz="2000" dirty="0">
                <a:solidFill>
                  <a:srgbClr val="FFFFFF"/>
                </a:solidFill>
                <a:latin typeface="Fredoka" pitchFamily="2" charset="-79"/>
                <a:cs typeface="Fredoka" pitchFamily="2" charset="-79"/>
              </a:rPr>
              <a:t>Locais de borda:</a:t>
            </a:r>
          </a:p>
          <a:p>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São executados nas principais cidades do mundo</a:t>
            </a:r>
          </a:p>
          <a:p>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Forneça suporte para serviços da AWS como:</a:t>
            </a:r>
          </a:p>
          <a:p>
            <a:endParaRPr lang="pt-BR" sz="2000" dirty="0">
              <a:solidFill>
                <a:schemeClr val="accent2"/>
              </a:solidFill>
              <a:latin typeface="Fredoka" pitchFamily="2" charset="-79"/>
              <a:cs typeface="Fredoka" pitchFamily="2" charset="-79"/>
            </a:endParaRPr>
          </a:p>
          <a:p>
            <a:endParaRPr lang="pt-BR" dirty="0"/>
          </a:p>
        </p:txBody>
      </p:sp>
      <p:sp>
        <p:nvSpPr>
          <p:cNvPr id="6" name="CaixaDeTexto 5">
            <a:extLst>
              <a:ext uri="{FF2B5EF4-FFF2-40B4-BE49-F238E27FC236}">
                <a16:creationId xmlns:a16="http://schemas.microsoft.com/office/drawing/2014/main" id="{3E74CF74-704D-4A7E-90BF-051EFC28F95F}"/>
              </a:ext>
            </a:extLst>
          </p:cNvPr>
          <p:cNvSpPr txBox="1"/>
          <p:nvPr/>
        </p:nvSpPr>
        <p:spPr>
          <a:xfrm>
            <a:off x="0" y="4466391"/>
            <a:ext cx="2850078" cy="923330"/>
          </a:xfrm>
          <a:prstGeom prst="rect">
            <a:avLst/>
          </a:prstGeom>
          <a:noFill/>
        </p:spPr>
        <p:txBody>
          <a:bodyPr wrap="square">
            <a:spAutoFit/>
          </a:bodyPr>
          <a:lstStyle/>
          <a:p>
            <a:r>
              <a:rPr lang="pt-BR" sz="1800" dirty="0">
                <a:solidFill>
                  <a:schemeClr val="accent2"/>
                </a:solidFill>
                <a:latin typeface="Fredoka" pitchFamily="2" charset="-79"/>
                <a:cs typeface="Fredoka" pitchFamily="2" charset="-79"/>
              </a:rPr>
              <a:t>Amazon Route 53 </a:t>
            </a:r>
          </a:p>
          <a:p>
            <a:r>
              <a:rPr lang="pt-BR" sz="1800" dirty="0">
                <a:solidFill>
                  <a:schemeClr val="accent2"/>
                </a:solidFill>
                <a:latin typeface="Fredoka" pitchFamily="2" charset="-79"/>
                <a:cs typeface="Fredoka" pitchFamily="2" charset="-79"/>
              </a:rPr>
              <a:t>AWS Global Accelerator </a:t>
            </a:r>
          </a:p>
          <a:p>
            <a:r>
              <a:rPr lang="pt-BR" sz="1800" dirty="0">
                <a:solidFill>
                  <a:schemeClr val="accent2"/>
                </a:solidFill>
                <a:latin typeface="Fredoka" pitchFamily="2" charset="-79"/>
                <a:cs typeface="Fredoka" pitchFamily="2" charset="-79"/>
              </a:rPr>
              <a:t>Amazon CloudFront</a:t>
            </a:r>
          </a:p>
        </p:txBody>
      </p:sp>
      <p:pic>
        <p:nvPicPr>
          <p:cNvPr id="1026" name="Picture 2" descr="Pontos de presença - Limites de isolamento de falhas da AWS">
            <a:extLst>
              <a:ext uri="{FF2B5EF4-FFF2-40B4-BE49-F238E27FC236}">
                <a16:creationId xmlns:a16="http://schemas.microsoft.com/office/drawing/2014/main" id="{6586D28D-7894-FAA5-533F-E8E546D0A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7"/>
          <a:stretch/>
        </p:blipFill>
        <p:spPr bwMode="auto">
          <a:xfrm>
            <a:off x="2161308" y="1192278"/>
            <a:ext cx="10030691" cy="5665722"/>
          </a:xfrm>
          <a:prstGeom prst="round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69C1FBB0-396F-9C5D-FAF4-B5E29D7BB7F0}"/>
              </a:ext>
            </a:extLst>
          </p:cNvPr>
          <p:cNvSpPr/>
          <p:nvPr/>
        </p:nvSpPr>
        <p:spPr>
          <a:xfrm>
            <a:off x="2632509" y="5177642"/>
            <a:ext cx="1452603" cy="14962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33806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A2B3C0-1A00-6A0F-D1A0-0EFEF3640E31}"/>
              </a:ext>
            </a:extLst>
          </p:cNvPr>
          <p:cNvSpPr>
            <a:spLocks noGrp="1"/>
          </p:cNvSpPr>
          <p:nvPr>
            <p:ph type="title"/>
          </p:nvPr>
        </p:nvSpPr>
        <p:spPr>
          <a:xfrm>
            <a:off x="2068286" y="0"/>
            <a:ext cx="8441376" cy="1325563"/>
          </a:xfrm>
        </p:spPr>
        <p:txBody>
          <a:bodyPr>
            <a:normAutofit/>
          </a:bodyPr>
          <a:lstStyle/>
          <a:p>
            <a:r>
              <a:rPr lang="pt-BR" sz="3600" dirty="0">
                <a:solidFill>
                  <a:schemeClr val="accent4"/>
                </a:solidFill>
                <a:latin typeface="Fredoka" pitchFamily="2" charset="-79"/>
                <a:cs typeface="Fredoka" pitchFamily="2" charset="-79"/>
              </a:rPr>
              <a:t>CASO DE USO DE LOCAL DE BORDA</a:t>
            </a:r>
          </a:p>
        </p:txBody>
      </p:sp>
      <p:pic>
        <p:nvPicPr>
          <p:cNvPr id="1026" name="Picture 2" descr="Pontos de presença - Limites de isolamento de falhas da AWS">
            <a:extLst>
              <a:ext uri="{FF2B5EF4-FFF2-40B4-BE49-F238E27FC236}">
                <a16:creationId xmlns:a16="http://schemas.microsoft.com/office/drawing/2014/main" id="{6586D28D-7894-FAA5-533F-E8E546D0A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7" b="2894"/>
          <a:stretch/>
        </p:blipFill>
        <p:spPr bwMode="auto">
          <a:xfrm>
            <a:off x="641267" y="1068779"/>
            <a:ext cx="10554853" cy="5789220"/>
          </a:xfrm>
          <a:prstGeom prst="round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69C1FBB0-396F-9C5D-FAF4-B5E29D7BB7F0}"/>
              </a:ext>
            </a:extLst>
          </p:cNvPr>
          <p:cNvSpPr/>
          <p:nvPr/>
        </p:nvSpPr>
        <p:spPr>
          <a:xfrm>
            <a:off x="838200" y="4785756"/>
            <a:ext cx="1952503" cy="18871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0" name="Picture 2">
            <a:extLst>
              <a:ext uri="{FF2B5EF4-FFF2-40B4-BE49-F238E27FC236}">
                <a16:creationId xmlns:a16="http://schemas.microsoft.com/office/drawing/2014/main" id="{837EC5A2-5F71-CF7B-E727-8DCBD014C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052" y="4333196"/>
            <a:ext cx="1366157" cy="1366157"/>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7ACA98FE-E281-0823-1EFB-0BC57065CF79}"/>
              </a:ext>
            </a:extLst>
          </p:cNvPr>
          <p:cNvSpPr txBox="1"/>
          <p:nvPr/>
        </p:nvSpPr>
        <p:spPr>
          <a:xfrm>
            <a:off x="1865661" y="5656355"/>
            <a:ext cx="1434937"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Amazon S3</a:t>
            </a:r>
            <a:endParaRPr lang="pt-BR" dirty="0"/>
          </a:p>
        </p:txBody>
      </p:sp>
      <p:pic>
        <p:nvPicPr>
          <p:cNvPr id="8" name="Picture 4">
            <a:extLst>
              <a:ext uri="{FF2B5EF4-FFF2-40B4-BE49-F238E27FC236}">
                <a16:creationId xmlns:a16="http://schemas.microsoft.com/office/drawing/2014/main" id="{3E0CE5F7-BED9-27F7-BBD8-495EB8FB7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4070" y="3182696"/>
            <a:ext cx="1116363" cy="1116363"/>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0A8E3046-D8E1-0F12-94F1-F8A91F0B0EA7}"/>
              </a:ext>
            </a:extLst>
          </p:cNvPr>
          <p:cNvSpPr txBox="1"/>
          <p:nvPr/>
        </p:nvSpPr>
        <p:spPr>
          <a:xfrm>
            <a:off x="9748278" y="4299059"/>
            <a:ext cx="1890157"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Local de borda</a:t>
            </a:r>
            <a:endParaRPr lang="pt-BR" dirty="0"/>
          </a:p>
        </p:txBody>
      </p:sp>
      <p:cxnSp>
        <p:nvCxnSpPr>
          <p:cNvPr id="11" name="Conector Reto 10">
            <a:extLst>
              <a:ext uri="{FF2B5EF4-FFF2-40B4-BE49-F238E27FC236}">
                <a16:creationId xmlns:a16="http://schemas.microsoft.com/office/drawing/2014/main" id="{597B4C09-B739-141D-DB9F-A52EAEBB06DC}"/>
              </a:ext>
            </a:extLst>
          </p:cNvPr>
          <p:cNvCxnSpPr>
            <a:cxnSpLocks/>
          </p:cNvCxnSpPr>
          <p:nvPr/>
        </p:nvCxnSpPr>
        <p:spPr>
          <a:xfrm>
            <a:off x="4856841" y="5461432"/>
            <a:ext cx="4799447" cy="0"/>
          </a:xfrm>
          <a:prstGeom prst="line">
            <a:avLst/>
          </a:prstGeom>
          <a:ln w="57150">
            <a:solidFill>
              <a:srgbClr val="CB49D2"/>
            </a:solidFill>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D6F8BF25-BDE9-5243-7397-4F8F8641B2B8}"/>
              </a:ext>
            </a:extLst>
          </p:cNvPr>
          <p:cNvCxnSpPr>
            <a:cxnSpLocks/>
          </p:cNvCxnSpPr>
          <p:nvPr/>
        </p:nvCxnSpPr>
        <p:spPr>
          <a:xfrm flipV="1">
            <a:off x="9630888" y="3722914"/>
            <a:ext cx="0" cy="1744868"/>
          </a:xfrm>
          <a:prstGeom prst="straightConnector1">
            <a:avLst/>
          </a:prstGeom>
          <a:ln w="57150">
            <a:solidFill>
              <a:srgbClr val="CB49D2"/>
            </a:solidFill>
            <a:tailEnd type="triangle"/>
          </a:ln>
        </p:spPr>
        <p:style>
          <a:lnRef idx="1">
            <a:schemeClr val="accent1"/>
          </a:lnRef>
          <a:fillRef idx="0">
            <a:schemeClr val="accent1"/>
          </a:fillRef>
          <a:effectRef idx="0">
            <a:schemeClr val="accent1"/>
          </a:effectRef>
          <a:fontRef idx="minor">
            <a:schemeClr val="tx1"/>
          </a:fontRef>
        </p:style>
      </p:cxnSp>
      <p:pic>
        <p:nvPicPr>
          <p:cNvPr id="17" name="Imagem 16">
            <a:extLst>
              <a:ext uri="{FF2B5EF4-FFF2-40B4-BE49-F238E27FC236}">
                <a16:creationId xmlns:a16="http://schemas.microsoft.com/office/drawing/2014/main" id="{8DD878FD-735F-A331-3296-B16AC7461E73}"/>
              </a:ext>
            </a:extLst>
          </p:cNvPr>
          <p:cNvPicPr>
            <a:picLocks noChangeAspect="1"/>
          </p:cNvPicPr>
          <p:nvPr/>
        </p:nvPicPr>
        <p:blipFill>
          <a:blip r:embed="rId5"/>
          <a:stretch>
            <a:fillRect/>
          </a:stretch>
        </p:blipFill>
        <p:spPr>
          <a:xfrm>
            <a:off x="11305725" y="3374062"/>
            <a:ext cx="683077" cy="683077"/>
          </a:xfrm>
          <a:prstGeom prst="rect">
            <a:avLst/>
          </a:prstGeom>
        </p:spPr>
      </p:pic>
      <p:pic>
        <p:nvPicPr>
          <p:cNvPr id="19" name="Imagem 18">
            <a:extLst>
              <a:ext uri="{FF2B5EF4-FFF2-40B4-BE49-F238E27FC236}">
                <a16:creationId xmlns:a16="http://schemas.microsoft.com/office/drawing/2014/main" id="{21D24382-061D-F08A-BCAF-C8FE30F77E99}"/>
              </a:ext>
            </a:extLst>
          </p:cNvPr>
          <p:cNvPicPr>
            <a:picLocks noChangeAspect="1"/>
          </p:cNvPicPr>
          <p:nvPr/>
        </p:nvPicPr>
        <p:blipFill>
          <a:blip r:embed="rId5"/>
          <a:stretch>
            <a:fillRect/>
          </a:stretch>
        </p:blipFill>
        <p:spPr>
          <a:xfrm>
            <a:off x="929121" y="4674735"/>
            <a:ext cx="683077" cy="683077"/>
          </a:xfrm>
          <a:prstGeom prst="rect">
            <a:avLst/>
          </a:prstGeom>
        </p:spPr>
      </p:pic>
      <p:pic>
        <p:nvPicPr>
          <p:cNvPr id="2052" name="Picture 4">
            <a:extLst>
              <a:ext uri="{FF2B5EF4-FFF2-40B4-BE49-F238E27FC236}">
                <a16:creationId xmlns:a16="http://schemas.microsoft.com/office/drawing/2014/main" id="{DAB10D33-1985-93FE-3BF4-09A9F7D3B2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19268" y="5211855"/>
            <a:ext cx="863600" cy="889000"/>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19">
            <a:extLst>
              <a:ext uri="{FF2B5EF4-FFF2-40B4-BE49-F238E27FC236}">
                <a16:creationId xmlns:a16="http://schemas.microsoft.com/office/drawing/2014/main" id="{46FCDBCB-39C7-B280-23FB-6A0A0D00CAA4}"/>
              </a:ext>
            </a:extLst>
          </p:cNvPr>
          <p:cNvSpPr txBox="1"/>
          <p:nvPr/>
        </p:nvSpPr>
        <p:spPr>
          <a:xfrm>
            <a:off x="11008368" y="6105495"/>
            <a:ext cx="1277789"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Usuário</a:t>
            </a:r>
            <a:endParaRPr lang="pt-BR" dirty="0"/>
          </a:p>
        </p:txBody>
      </p:sp>
    </p:spTree>
    <p:extLst>
      <p:ext uri="{BB962C8B-B14F-4D97-AF65-F5344CB8AC3E}">
        <p14:creationId xmlns:p14="http://schemas.microsoft.com/office/powerpoint/2010/main" val="29052046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6105E5-2F15-4D5A-562D-6A31FE0E98B4}"/>
              </a:ext>
            </a:extLst>
          </p:cNvPr>
          <p:cNvSpPr>
            <a:spLocks noGrp="1"/>
          </p:cNvSpPr>
          <p:nvPr>
            <p:ph type="title"/>
          </p:nvPr>
        </p:nvSpPr>
        <p:spPr/>
        <p:txBody>
          <a:bodyPr>
            <a:normAutofit/>
          </a:bodyPr>
          <a:lstStyle/>
          <a:p>
            <a:r>
              <a:rPr lang="pt-BR" sz="3600" dirty="0">
                <a:solidFill>
                  <a:schemeClr val="accent4"/>
                </a:solidFill>
                <a:latin typeface="Fredoka" pitchFamily="2" charset="-79"/>
                <a:cs typeface="Fredoka" pitchFamily="2" charset="-79"/>
              </a:rPr>
              <a:t>ZONAS LOCAIS</a:t>
            </a:r>
          </a:p>
        </p:txBody>
      </p:sp>
      <p:sp>
        <p:nvSpPr>
          <p:cNvPr id="5" name="CaixaDeTexto 4">
            <a:extLst>
              <a:ext uri="{FF2B5EF4-FFF2-40B4-BE49-F238E27FC236}">
                <a16:creationId xmlns:a16="http://schemas.microsoft.com/office/drawing/2014/main" id="{BA2C453A-A3F5-E74C-7424-5FEE084D98D7}"/>
              </a:ext>
            </a:extLst>
          </p:cNvPr>
          <p:cNvSpPr txBox="1"/>
          <p:nvPr/>
        </p:nvSpPr>
        <p:spPr>
          <a:xfrm>
            <a:off x="7781480" y="2134850"/>
            <a:ext cx="1724627" cy="646331"/>
          </a:xfrm>
          <a:prstGeom prst="rect">
            <a:avLst/>
          </a:prstGeom>
          <a:noFill/>
        </p:spPr>
        <p:txBody>
          <a:bodyPr wrap="square" rtlCol="0">
            <a:spAutoFit/>
          </a:bodyPr>
          <a:lstStyle/>
          <a:p>
            <a:r>
              <a:rPr lang="pt-BR" dirty="0">
                <a:solidFill>
                  <a:srgbClr val="FFFFFF"/>
                </a:solidFill>
                <a:latin typeface="Fredoka" pitchFamily="2" charset="-79"/>
                <a:cs typeface="Fredoka" pitchFamily="2" charset="-79"/>
              </a:rPr>
              <a:t>Infraestrutura AWS na borda</a:t>
            </a:r>
          </a:p>
        </p:txBody>
      </p:sp>
      <p:sp>
        <p:nvSpPr>
          <p:cNvPr id="6" name="CaixaDeTexto 5">
            <a:extLst>
              <a:ext uri="{FF2B5EF4-FFF2-40B4-BE49-F238E27FC236}">
                <a16:creationId xmlns:a16="http://schemas.microsoft.com/office/drawing/2014/main" id="{7F09DA2D-7AA0-C1E9-6258-7C793FC82739}"/>
              </a:ext>
            </a:extLst>
          </p:cNvPr>
          <p:cNvSpPr txBox="1"/>
          <p:nvPr/>
        </p:nvSpPr>
        <p:spPr>
          <a:xfrm>
            <a:off x="9732156" y="2134850"/>
            <a:ext cx="2405604" cy="1200329"/>
          </a:xfrm>
          <a:prstGeom prst="rect">
            <a:avLst/>
          </a:prstGeom>
          <a:noFill/>
        </p:spPr>
        <p:txBody>
          <a:bodyPr wrap="square" rtlCol="0">
            <a:spAutoFit/>
          </a:bodyPr>
          <a:lstStyle/>
          <a:p>
            <a:pPr algn="ctr"/>
            <a:r>
              <a:rPr lang="pt-BR" dirty="0">
                <a:solidFill>
                  <a:srgbClr val="FFFFFF"/>
                </a:solidFill>
                <a:latin typeface="Fredoka" pitchFamily="2" charset="-79"/>
                <a:cs typeface="Fredoka" pitchFamily="2" charset="-79"/>
              </a:rPr>
              <a:t>Computação, armazenamento, banco de dados e outros serviços locais</a:t>
            </a:r>
          </a:p>
        </p:txBody>
      </p:sp>
      <p:sp>
        <p:nvSpPr>
          <p:cNvPr id="7" name="CaixaDeTexto 6">
            <a:extLst>
              <a:ext uri="{FF2B5EF4-FFF2-40B4-BE49-F238E27FC236}">
                <a16:creationId xmlns:a16="http://schemas.microsoft.com/office/drawing/2014/main" id="{3F5019BD-C8E7-19CE-A274-4DCA2266E67A}"/>
              </a:ext>
            </a:extLst>
          </p:cNvPr>
          <p:cNvSpPr txBox="1"/>
          <p:nvPr/>
        </p:nvSpPr>
        <p:spPr>
          <a:xfrm>
            <a:off x="7985562" y="5495529"/>
            <a:ext cx="1724627" cy="923330"/>
          </a:xfrm>
          <a:prstGeom prst="rect">
            <a:avLst/>
          </a:prstGeom>
          <a:noFill/>
        </p:spPr>
        <p:txBody>
          <a:bodyPr wrap="square" rtlCol="0">
            <a:spAutoFit/>
          </a:bodyPr>
          <a:lstStyle/>
          <a:p>
            <a:r>
              <a:rPr lang="pt-BR" dirty="0">
                <a:solidFill>
                  <a:srgbClr val="FFFFFF"/>
                </a:solidFill>
                <a:latin typeface="Fredoka" pitchFamily="2" charset="-79"/>
                <a:cs typeface="Fredoka" pitchFamily="2" charset="-79"/>
              </a:rPr>
              <a:t>Conexão com serviços nas regiões AWS</a:t>
            </a:r>
          </a:p>
        </p:txBody>
      </p:sp>
      <p:sp>
        <p:nvSpPr>
          <p:cNvPr id="8" name="CaixaDeTexto 7">
            <a:extLst>
              <a:ext uri="{FF2B5EF4-FFF2-40B4-BE49-F238E27FC236}">
                <a16:creationId xmlns:a16="http://schemas.microsoft.com/office/drawing/2014/main" id="{08FD9E57-0F9A-8DA3-95C7-B71DC93114ED}"/>
              </a:ext>
            </a:extLst>
          </p:cNvPr>
          <p:cNvSpPr txBox="1"/>
          <p:nvPr/>
        </p:nvSpPr>
        <p:spPr>
          <a:xfrm>
            <a:off x="9993772" y="5539592"/>
            <a:ext cx="2122026" cy="923330"/>
          </a:xfrm>
          <a:prstGeom prst="rect">
            <a:avLst/>
          </a:prstGeom>
          <a:noFill/>
        </p:spPr>
        <p:txBody>
          <a:bodyPr wrap="square" rtlCol="0">
            <a:spAutoFit/>
          </a:bodyPr>
          <a:lstStyle/>
          <a:p>
            <a:pPr algn="ctr"/>
            <a:r>
              <a:rPr lang="pt-BR" dirty="0">
                <a:solidFill>
                  <a:srgbClr val="FFFFFF"/>
                </a:solidFill>
                <a:latin typeface="Fredoka" pitchFamily="2" charset="-79"/>
                <a:cs typeface="Fredoka" pitchFamily="2" charset="-79"/>
              </a:rPr>
              <a:t>Entrega de novos aplicativos de baixa latência</a:t>
            </a:r>
          </a:p>
        </p:txBody>
      </p:sp>
      <p:sp>
        <p:nvSpPr>
          <p:cNvPr id="9" name="CaixaDeTexto 8">
            <a:extLst>
              <a:ext uri="{FF2B5EF4-FFF2-40B4-BE49-F238E27FC236}">
                <a16:creationId xmlns:a16="http://schemas.microsoft.com/office/drawing/2014/main" id="{D353DF36-D8B6-80BF-A3A9-3D4DEE3EC733}"/>
              </a:ext>
            </a:extLst>
          </p:cNvPr>
          <p:cNvSpPr txBox="1"/>
          <p:nvPr/>
        </p:nvSpPr>
        <p:spPr>
          <a:xfrm>
            <a:off x="838200" y="1744087"/>
            <a:ext cx="6560127" cy="4708981"/>
          </a:xfrm>
          <a:prstGeom prst="rect">
            <a:avLst/>
          </a:prstGeom>
          <a:noFill/>
        </p:spPr>
        <p:txBody>
          <a:bodyPr wrap="square" rtlCol="0">
            <a:spAutoFit/>
          </a:bodyPr>
          <a:lstStyle/>
          <a:p>
            <a:r>
              <a:rPr lang="pt-BR" sz="2000" u="sng" dirty="0">
                <a:solidFill>
                  <a:schemeClr val="accent2"/>
                </a:solidFill>
                <a:latin typeface="Fredoka" pitchFamily="2" charset="-79"/>
                <a:cs typeface="Fredoka" pitchFamily="2" charset="-79"/>
              </a:rPr>
              <a:t>Casos de uso:</a:t>
            </a:r>
          </a:p>
          <a:p>
            <a:endParaRPr lang="pt-BR" sz="2000" dirty="0">
              <a:latin typeface="Fredoka" pitchFamily="2" charset="-79"/>
              <a:cs typeface="Fredoka" pitchFamily="2" charset="-79"/>
            </a:endParaRPr>
          </a:p>
          <a:p>
            <a:pPr marL="285750" indent="-285750">
              <a:buFont typeface="Arial" panose="020B0604020202020204" pitchFamily="34" charset="0"/>
              <a:buChar char="•"/>
            </a:pPr>
            <a:r>
              <a:rPr lang="pt-BR" sz="2000" dirty="0">
                <a:solidFill>
                  <a:srgbClr val="FFFFFF"/>
                </a:solidFill>
                <a:latin typeface="Fredoka" pitchFamily="2" charset="-79"/>
                <a:cs typeface="Fredoka" pitchFamily="2" charset="-79"/>
              </a:rPr>
              <a:t>Criação de conteúdo de mídia e entretenimento</a:t>
            </a:r>
          </a:p>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pPr marL="285750" indent="-285750">
              <a:buFont typeface="Arial" panose="020B0604020202020204" pitchFamily="34" charset="0"/>
              <a:buChar char="•"/>
            </a:pPr>
            <a:r>
              <a:rPr lang="pt-BR" sz="2000" dirty="0">
                <a:solidFill>
                  <a:srgbClr val="FFFFFF"/>
                </a:solidFill>
                <a:latin typeface="Fredoka" pitchFamily="2" charset="-79"/>
                <a:cs typeface="Fredoka" pitchFamily="2" charset="-79"/>
              </a:rPr>
              <a:t>Jogos em tempo real</a:t>
            </a:r>
          </a:p>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pPr marL="285750" indent="-285750">
              <a:buFont typeface="Arial" panose="020B0604020202020204" pitchFamily="34" charset="0"/>
              <a:buChar char="•"/>
            </a:pPr>
            <a:r>
              <a:rPr lang="pt-BR" sz="2000" dirty="0">
                <a:solidFill>
                  <a:srgbClr val="FFFFFF"/>
                </a:solidFill>
                <a:latin typeface="Fredoka" pitchFamily="2" charset="-79"/>
                <a:cs typeface="Fredoka" pitchFamily="2" charset="-79"/>
              </a:rPr>
              <a:t>Inferência de machine </a:t>
            </a:r>
          </a:p>
          <a:p>
            <a:r>
              <a:rPr lang="pt-BR" sz="2000" dirty="0">
                <a:solidFill>
                  <a:srgbClr val="FFFFFF"/>
                </a:solidFill>
                <a:latin typeface="Fredoka" pitchFamily="2" charset="-79"/>
                <a:cs typeface="Fredoka" pitchFamily="2" charset="-79"/>
              </a:rPr>
              <a:t>     learning</a:t>
            </a:r>
          </a:p>
          <a:p>
            <a:endParaRPr lang="pt-BR" sz="2000" dirty="0">
              <a:solidFill>
                <a:srgbClr val="FFFFFF"/>
              </a:solidFill>
              <a:latin typeface="Fredoka" pitchFamily="2" charset="-79"/>
              <a:cs typeface="Fredoka" pitchFamily="2" charset="-79"/>
            </a:endParaRPr>
          </a:p>
          <a:p>
            <a:pPr marL="285750" indent="-285750">
              <a:buFont typeface="Arial" panose="020B0604020202020204" pitchFamily="34" charset="0"/>
              <a:buChar char="•"/>
            </a:pPr>
            <a:r>
              <a:rPr lang="pt-BR" sz="2000" dirty="0">
                <a:solidFill>
                  <a:srgbClr val="FFFFFF"/>
                </a:solidFill>
                <a:latin typeface="Fredoka" pitchFamily="2" charset="-79"/>
                <a:cs typeface="Fredoka" pitchFamily="2" charset="-79"/>
              </a:rPr>
              <a:t>Streaming de vídeo</a:t>
            </a:r>
          </a:p>
          <a:p>
            <a:r>
              <a:rPr lang="pt-BR" sz="2000" dirty="0">
                <a:solidFill>
                  <a:srgbClr val="FFFFFF"/>
                </a:solidFill>
                <a:latin typeface="Fredoka" pitchFamily="2" charset="-79"/>
                <a:cs typeface="Fredoka" pitchFamily="2" charset="-79"/>
              </a:rPr>
              <a:t>     ao vivo</a:t>
            </a:r>
          </a:p>
          <a:p>
            <a:endParaRPr lang="pt-BR" sz="2000" dirty="0">
              <a:solidFill>
                <a:srgbClr val="FFFFFF"/>
              </a:solidFill>
              <a:latin typeface="Fredoka" pitchFamily="2" charset="-79"/>
              <a:cs typeface="Fredoka" pitchFamily="2" charset="-79"/>
            </a:endParaRPr>
          </a:p>
          <a:p>
            <a:pPr marL="285750" indent="-285750">
              <a:buFont typeface="Arial" panose="020B0604020202020204" pitchFamily="34" charset="0"/>
              <a:buChar char="•"/>
            </a:pPr>
            <a:r>
              <a:rPr lang="pt-BR" sz="2000" dirty="0">
                <a:solidFill>
                  <a:srgbClr val="FFFFFF"/>
                </a:solidFill>
                <a:latin typeface="Fredoka" pitchFamily="2" charset="-79"/>
                <a:cs typeface="Fredoka" pitchFamily="2" charset="-79"/>
              </a:rPr>
              <a:t>Realidade aumentada (AR) e realidade virtual (VR)</a:t>
            </a:r>
          </a:p>
        </p:txBody>
      </p:sp>
      <p:pic>
        <p:nvPicPr>
          <p:cNvPr id="5122" name="Picture 2" descr="Software - Free computer icons">
            <a:extLst>
              <a:ext uri="{FF2B5EF4-FFF2-40B4-BE49-F238E27FC236}">
                <a16:creationId xmlns:a16="http://schemas.microsoft.com/office/drawing/2014/main" id="{AC9F16CF-C622-1EA7-60F5-D477DCA7AD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6553" y="4001590"/>
            <a:ext cx="1316463" cy="131646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loud server - Free computer icons">
            <a:extLst>
              <a:ext uri="{FF2B5EF4-FFF2-40B4-BE49-F238E27FC236}">
                <a16:creationId xmlns:a16="http://schemas.microsoft.com/office/drawing/2014/main" id="{78945A09-0891-6F1F-44C4-8CFA2D221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086042" y="4001590"/>
            <a:ext cx="1316464" cy="131646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nformática - ícones de computador grátis">
            <a:extLst>
              <a:ext uri="{FF2B5EF4-FFF2-40B4-BE49-F238E27FC236}">
                <a16:creationId xmlns:a16="http://schemas.microsoft.com/office/drawing/2014/main" id="{055954F5-0B2C-88D5-4408-C307940178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6726" y="621153"/>
            <a:ext cx="1316464" cy="131646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infraestrutura - ícones de computador grátis">
            <a:extLst>
              <a:ext uri="{FF2B5EF4-FFF2-40B4-BE49-F238E27FC236}">
                <a16:creationId xmlns:a16="http://schemas.microsoft.com/office/drawing/2014/main" id="{521460F2-65FC-EF29-5433-B720461915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5562" y="669720"/>
            <a:ext cx="1316464" cy="131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5823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2293861-FB23-4D12-3822-83C4A1A41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944" y="1546820"/>
            <a:ext cx="1917700" cy="19177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AC0F2D0-9E4C-ED34-E83D-1D31EF550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1382" y="154682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4D261E24-FFB8-2FF4-C2DF-A3E06EE6525B}"/>
              </a:ext>
            </a:extLst>
          </p:cNvPr>
          <p:cNvSpPr txBox="1"/>
          <p:nvPr/>
        </p:nvSpPr>
        <p:spPr>
          <a:xfrm>
            <a:off x="724393" y="3451820"/>
            <a:ext cx="3307275" cy="461665"/>
          </a:xfrm>
          <a:prstGeom prst="rect">
            <a:avLst/>
          </a:prstGeom>
          <a:noFill/>
        </p:spPr>
        <p:txBody>
          <a:bodyPr wrap="square" rtlCol="0">
            <a:spAutoFit/>
          </a:bodyPr>
          <a:lstStyle/>
          <a:p>
            <a:r>
              <a:rPr lang="pt-BR" sz="2400" b="1" dirty="0">
                <a:solidFill>
                  <a:schemeClr val="accent2"/>
                </a:solidFill>
                <a:latin typeface="Fredoka" pitchFamily="2" charset="-79"/>
                <a:cs typeface="Fredoka" pitchFamily="2" charset="-79"/>
              </a:rPr>
              <a:t>Zonas Locais da AWS</a:t>
            </a:r>
          </a:p>
        </p:txBody>
      </p:sp>
      <p:sp>
        <p:nvSpPr>
          <p:cNvPr id="5" name="CaixaDeTexto 4">
            <a:extLst>
              <a:ext uri="{FF2B5EF4-FFF2-40B4-BE49-F238E27FC236}">
                <a16:creationId xmlns:a16="http://schemas.microsoft.com/office/drawing/2014/main" id="{36BA2215-CEFD-09E9-D495-AF4D5B3E35FE}"/>
              </a:ext>
            </a:extLst>
          </p:cNvPr>
          <p:cNvSpPr txBox="1"/>
          <p:nvPr/>
        </p:nvSpPr>
        <p:spPr>
          <a:xfrm>
            <a:off x="7710695" y="3449570"/>
            <a:ext cx="2444686" cy="461665"/>
          </a:xfrm>
          <a:prstGeom prst="rect">
            <a:avLst/>
          </a:prstGeom>
          <a:noFill/>
        </p:spPr>
        <p:txBody>
          <a:bodyPr wrap="square" rtlCol="0">
            <a:spAutoFit/>
          </a:bodyPr>
          <a:lstStyle/>
          <a:p>
            <a:r>
              <a:rPr lang="pt-BR" sz="2400" b="1" dirty="0">
                <a:solidFill>
                  <a:srgbClr val="7B78FC"/>
                </a:solidFill>
                <a:latin typeface="Fredoka" pitchFamily="2" charset="-79"/>
                <a:cs typeface="Fredoka" pitchFamily="2" charset="-79"/>
              </a:rPr>
              <a:t>Locais de borda</a:t>
            </a:r>
          </a:p>
        </p:txBody>
      </p:sp>
      <p:sp>
        <p:nvSpPr>
          <p:cNvPr id="6" name="CaixaDeTexto 5">
            <a:extLst>
              <a:ext uri="{FF2B5EF4-FFF2-40B4-BE49-F238E27FC236}">
                <a16:creationId xmlns:a16="http://schemas.microsoft.com/office/drawing/2014/main" id="{2290F88B-060F-80DA-5FE5-6C8E93BB790A}"/>
              </a:ext>
            </a:extLst>
          </p:cNvPr>
          <p:cNvSpPr txBox="1"/>
          <p:nvPr/>
        </p:nvSpPr>
        <p:spPr>
          <a:xfrm>
            <a:off x="546593" y="4231282"/>
            <a:ext cx="5757222" cy="1200329"/>
          </a:xfrm>
          <a:prstGeom prst="rect">
            <a:avLst/>
          </a:prstGeom>
          <a:noFill/>
        </p:spPr>
        <p:txBody>
          <a:bodyPr wrap="square" rtlCol="0">
            <a:spAutoFit/>
          </a:bodyPr>
          <a:lstStyle/>
          <a:p>
            <a:pPr marL="285750" indent="-285750">
              <a:buFont typeface="Arial" panose="020B0604020202020204" pitchFamily="34" charset="0"/>
              <a:buChar char="•"/>
            </a:pPr>
            <a:r>
              <a:rPr lang="pt-BR" sz="2400" dirty="0">
                <a:solidFill>
                  <a:srgbClr val="FFFFFF"/>
                </a:solidFill>
                <a:latin typeface="Fredoka" pitchFamily="2" charset="-79"/>
                <a:cs typeface="Fredoka" pitchFamily="2" charset="-79"/>
              </a:rPr>
              <a:t>Baixa latência</a:t>
            </a:r>
          </a:p>
          <a:p>
            <a:pPr marL="285750" indent="-285750">
              <a:buFont typeface="Arial" panose="020B0604020202020204" pitchFamily="34" charset="0"/>
              <a:buChar char="•"/>
            </a:pPr>
            <a:r>
              <a:rPr lang="pt-BR" sz="2400" dirty="0">
                <a:solidFill>
                  <a:srgbClr val="FFFFFF"/>
                </a:solidFill>
                <a:latin typeface="Fredoka" pitchFamily="2" charset="-79"/>
                <a:cs typeface="Fredoka" pitchFamily="2" charset="-79"/>
              </a:rPr>
              <a:t>Processamento local de dados</a:t>
            </a:r>
          </a:p>
          <a:p>
            <a:pPr marL="285750" indent="-285750">
              <a:buFont typeface="Arial" panose="020B0604020202020204" pitchFamily="34" charset="0"/>
              <a:buChar char="•"/>
            </a:pPr>
            <a:r>
              <a:rPr lang="pt-BR" sz="2400" dirty="0">
                <a:solidFill>
                  <a:srgbClr val="FFFFFF"/>
                </a:solidFill>
                <a:latin typeface="Fredoka" pitchFamily="2" charset="-79"/>
                <a:cs typeface="Fredoka" pitchFamily="2" charset="-79"/>
              </a:rPr>
              <a:t>Experiência consistente com a AWS</a:t>
            </a:r>
          </a:p>
        </p:txBody>
      </p:sp>
      <p:sp>
        <p:nvSpPr>
          <p:cNvPr id="9" name="CaixaDeTexto 8">
            <a:extLst>
              <a:ext uri="{FF2B5EF4-FFF2-40B4-BE49-F238E27FC236}">
                <a16:creationId xmlns:a16="http://schemas.microsoft.com/office/drawing/2014/main" id="{D20FD5DE-1A87-B921-2EA0-F6B4C0C98132}"/>
              </a:ext>
            </a:extLst>
          </p:cNvPr>
          <p:cNvSpPr txBox="1"/>
          <p:nvPr/>
        </p:nvSpPr>
        <p:spPr>
          <a:xfrm>
            <a:off x="6622473" y="4231282"/>
            <a:ext cx="5569527" cy="1200329"/>
          </a:xfrm>
          <a:prstGeom prst="rect">
            <a:avLst/>
          </a:prstGeom>
          <a:noFill/>
        </p:spPr>
        <p:txBody>
          <a:bodyPr wrap="square" rtlCol="0">
            <a:spAutoFit/>
          </a:bodyPr>
          <a:lstStyle/>
          <a:p>
            <a:pPr marL="285750" indent="-285750">
              <a:buFont typeface="Arial" panose="020B0604020202020204" pitchFamily="34" charset="0"/>
              <a:buChar char="•"/>
            </a:pPr>
            <a:r>
              <a:rPr lang="pt-BR" sz="2400" dirty="0">
                <a:solidFill>
                  <a:srgbClr val="FFFFFF"/>
                </a:solidFill>
                <a:latin typeface="Fredoka" pitchFamily="2" charset="-79"/>
                <a:cs typeface="Fredoka" pitchFamily="2" charset="-79"/>
              </a:rPr>
              <a:t>Armazenamento de dados em cache</a:t>
            </a:r>
          </a:p>
          <a:p>
            <a:pPr marL="285750" indent="-285750">
              <a:buFont typeface="Arial" panose="020B0604020202020204" pitchFamily="34" charset="0"/>
              <a:buChar char="•"/>
            </a:pPr>
            <a:r>
              <a:rPr lang="pt-BR" sz="2400" dirty="0">
                <a:solidFill>
                  <a:srgbClr val="FFFFFF"/>
                </a:solidFill>
                <a:latin typeface="Fredoka" pitchFamily="2" charset="-79"/>
                <a:cs typeface="Fredoka" pitchFamily="2" charset="-79"/>
              </a:rPr>
              <a:t>Entrega rápida de conteúdo</a:t>
            </a:r>
          </a:p>
          <a:p>
            <a:pPr marL="285750" indent="-285750">
              <a:buFont typeface="Arial" panose="020B0604020202020204" pitchFamily="34" charset="0"/>
              <a:buChar char="•"/>
            </a:pPr>
            <a:r>
              <a:rPr lang="pt-BR" sz="2400" dirty="0">
                <a:solidFill>
                  <a:srgbClr val="FFFFFF"/>
                </a:solidFill>
                <a:latin typeface="Fredoka" pitchFamily="2" charset="-79"/>
                <a:cs typeface="Fredoka" pitchFamily="2" charset="-79"/>
              </a:rPr>
              <a:t>Melhor experiência do usuário</a:t>
            </a:r>
          </a:p>
        </p:txBody>
      </p:sp>
    </p:spTree>
    <p:extLst>
      <p:ext uri="{BB962C8B-B14F-4D97-AF65-F5344CB8AC3E}">
        <p14:creationId xmlns:p14="http://schemas.microsoft.com/office/powerpoint/2010/main" val="3559996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831F91-67D3-320C-EE04-1FC4A156DC95}"/>
              </a:ext>
            </a:extLst>
          </p:cNvPr>
          <p:cNvSpPr>
            <a:spLocks noGrp="1"/>
          </p:cNvSpPr>
          <p:nvPr>
            <p:ph type="title"/>
          </p:nvPr>
        </p:nvSpPr>
        <p:spPr>
          <a:xfrm>
            <a:off x="2526612" y="0"/>
            <a:ext cx="7566546" cy="1177072"/>
          </a:xfrm>
        </p:spPr>
        <p:txBody>
          <a:bodyPr>
            <a:normAutofit/>
          </a:bodyPr>
          <a:lstStyle/>
          <a:p>
            <a:r>
              <a:rPr lang="pt-BR" sz="3200" dirty="0">
                <a:solidFill>
                  <a:schemeClr val="accent4"/>
                </a:solidFill>
                <a:latin typeface="Fredoka" pitchFamily="2" charset="-79"/>
                <a:cs typeface="Fredoka" pitchFamily="2" charset="-79"/>
              </a:rPr>
              <a:t>DO QUE É COMPOSTO UM SERVIDOR?</a:t>
            </a:r>
          </a:p>
        </p:txBody>
      </p:sp>
      <p:grpSp>
        <p:nvGrpSpPr>
          <p:cNvPr id="6" name="Agrupar 5">
            <a:extLst>
              <a:ext uri="{FF2B5EF4-FFF2-40B4-BE49-F238E27FC236}">
                <a16:creationId xmlns:a16="http://schemas.microsoft.com/office/drawing/2014/main" id="{435F3420-9ED0-E626-AB1D-D706D6C3A74E}"/>
              </a:ext>
            </a:extLst>
          </p:cNvPr>
          <p:cNvGrpSpPr/>
          <p:nvPr/>
        </p:nvGrpSpPr>
        <p:grpSpPr>
          <a:xfrm>
            <a:off x="4123661" y="1095630"/>
            <a:ext cx="2774760" cy="1177072"/>
            <a:chOff x="2698893" y="2378122"/>
            <a:chExt cx="2774760" cy="1177072"/>
          </a:xfrm>
        </p:grpSpPr>
        <p:pic>
          <p:nvPicPr>
            <p:cNvPr id="9218" name="Picture 2" descr="Cpu - ícones de computador grátis">
              <a:extLst>
                <a:ext uri="{FF2B5EF4-FFF2-40B4-BE49-F238E27FC236}">
                  <a16:creationId xmlns:a16="http://schemas.microsoft.com/office/drawing/2014/main" id="{4458E76C-25F8-C544-5592-7E2709E2F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893" y="2378122"/>
              <a:ext cx="1177072" cy="117707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am - ícones de tecnologia grátis">
              <a:extLst>
                <a:ext uri="{FF2B5EF4-FFF2-40B4-BE49-F238E27FC236}">
                  <a16:creationId xmlns:a16="http://schemas.microsoft.com/office/drawing/2014/main" id="{14FB51A0-8D34-E2B8-128B-68F402B96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581" y="2378122"/>
              <a:ext cx="1177072" cy="1177072"/>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ítulo 1">
            <a:extLst>
              <a:ext uri="{FF2B5EF4-FFF2-40B4-BE49-F238E27FC236}">
                <a16:creationId xmlns:a16="http://schemas.microsoft.com/office/drawing/2014/main" id="{7F4B6A68-56B4-EC49-841C-A6AAA50CE9CF}"/>
              </a:ext>
            </a:extLst>
          </p:cNvPr>
          <p:cNvSpPr txBox="1">
            <a:spLocks/>
          </p:cNvSpPr>
          <p:nvPr/>
        </p:nvSpPr>
        <p:spPr>
          <a:xfrm>
            <a:off x="3115148" y="2459936"/>
            <a:ext cx="5199512" cy="11770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solidFill>
                  <a:srgbClr val="FFFFFF"/>
                </a:solidFill>
                <a:latin typeface="Fredoka" pitchFamily="2" charset="-79"/>
                <a:cs typeface="Fredoka" pitchFamily="2" charset="-79"/>
              </a:rPr>
              <a:t>CPU (Unidade central de processamento)</a:t>
            </a:r>
          </a:p>
          <a:p>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Memory RAM (memória de acesso rápido)</a:t>
            </a:r>
            <a:endParaRPr lang="pt-BR" sz="2800" dirty="0">
              <a:solidFill>
                <a:srgbClr val="FFFFFF"/>
              </a:solidFill>
              <a:latin typeface="Fredoka" pitchFamily="2" charset="-79"/>
              <a:cs typeface="Fredoka" pitchFamily="2" charset="-79"/>
            </a:endParaRPr>
          </a:p>
        </p:txBody>
      </p:sp>
      <p:pic>
        <p:nvPicPr>
          <p:cNvPr id="9222" name="Picture 6" descr="Hard disk drive - Free computer icons">
            <a:extLst>
              <a:ext uri="{FF2B5EF4-FFF2-40B4-BE49-F238E27FC236}">
                <a16:creationId xmlns:a16="http://schemas.microsoft.com/office/drawing/2014/main" id="{A202BA65-E64F-3975-12D3-AC695517CC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1349" y="4144102"/>
            <a:ext cx="1177072" cy="117707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Ssd Special Lineal color icon">
            <a:extLst>
              <a:ext uri="{FF2B5EF4-FFF2-40B4-BE49-F238E27FC236}">
                <a16:creationId xmlns:a16="http://schemas.microsoft.com/office/drawing/2014/main" id="{A6099356-B0D5-BDC5-5D16-4A60B96ED9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3661" y="4144102"/>
            <a:ext cx="1182535" cy="1182535"/>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F4DA1CC0-DE49-781E-7119-7C095C892CFD}"/>
              </a:ext>
            </a:extLst>
          </p:cNvPr>
          <p:cNvSpPr txBox="1">
            <a:spLocks/>
          </p:cNvSpPr>
          <p:nvPr/>
        </p:nvSpPr>
        <p:spPr>
          <a:xfrm>
            <a:off x="2156637" y="5462484"/>
            <a:ext cx="7566546" cy="11770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solidFill>
                  <a:srgbClr val="FFFFFF"/>
                </a:solidFill>
                <a:latin typeface="Fredoka" pitchFamily="2" charset="-79"/>
                <a:cs typeface="Fredoka" pitchFamily="2" charset="-79"/>
              </a:rPr>
              <a:t>Discos rígidos (HDDs) ou unidades de estado sólido (SSDs) para armazenar dados permanentemente. </a:t>
            </a:r>
            <a:endParaRPr lang="pt-BR" sz="2800" dirty="0">
              <a:solidFill>
                <a:srgbClr val="FFFFFF"/>
              </a:solidFill>
              <a:latin typeface="Fredoka" pitchFamily="2" charset="-79"/>
              <a:cs typeface="Fredoka" pitchFamily="2" charset="-79"/>
            </a:endParaRPr>
          </a:p>
        </p:txBody>
      </p:sp>
    </p:spTree>
    <p:extLst>
      <p:ext uri="{BB962C8B-B14F-4D97-AF65-F5344CB8AC3E}">
        <p14:creationId xmlns:p14="http://schemas.microsoft.com/office/powerpoint/2010/main" val="20449316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6105E5-2F15-4D5A-562D-6A31FE0E98B4}"/>
              </a:ext>
            </a:extLst>
          </p:cNvPr>
          <p:cNvSpPr>
            <a:spLocks noGrp="1"/>
          </p:cNvSpPr>
          <p:nvPr>
            <p:ph type="title"/>
          </p:nvPr>
        </p:nvSpPr>
        <p:spPr/>
        <p:txBody>
          <a:bodyPr>
            <a:normAutofit/>
          </a:bodyPr>
          <a:lstStyle/>
          <a:p>
            <a:r>
              <a:rPr lang="pt-BR" sz="3600" dirty="0">
                <a:solidFill>
                  <a:schemeClr val="accent4"/>
                </a:solidFill>
                <a:latin typeface="Fredoka" pitchFamily="2" charset="-79"/>
                <a:cs typeface="Fredoka" pitchFamily="2" charset="-79"/>
              </a:rPr>
              <a:t>WAVELENGTH</a:t>
            </a:r>
          </a:p>
        </p:txBody>
      </p:sp>
      <p:sp>
        <p:nvSpPr>
          <p:cNvPr id="9" name="CaixaDeTexto 8">
            <a:extLst>
              <a:ext uri="{FF2B5EF4-FFF2-40B4-BE49-F238E27FC236}">
                <a16:creationId xmlns:a16="http://schemas.microsoft.com/office/drawing/2014/main" id="{D353DF36-D8B6-80BF-A3A9-3D4DEE3EC733}"/>
              </a:ext>
            </a:extLst>
          </p:cNvPr>
          <p:cNvSpPr txBox="1"/>
          <p:nvPr/>
        </p:nvSpPr>
        <p:spPr>
          <a:xfrm>
            <a:off x="838200" y="1595021"/>
            <a:ext cx="10515600" cy="5262979"/>
          </a:xfrm>
          <a:prstGeom prst="rect">
            <a:avLst/>
          </a:prstGeom>
          <a:noFill/>
        </p:spPr>
        <p:txBody>
          <a:bodyPr wrap="square" rtlCol="0">
            <a:spAutoFit/>
          </a:bodyPr>
          <a:lstStyle/>
          <a:p>
            <a:r>
              <a:rPr lang="pt-BR" sz="2800" dirty="0">
                <a:solidFill>
                  <a:schemeClr val="accent2"/>
                </a:solidFill>
                <a:latin typeface="Fredoka" pitchFamily="2" charset="-79"/>
                <a:cs typeface="Fredoka" pitchFamily="2" charset="-79"/>
              </a:rPr>
              <a:t>Serviço especifico para uso com 5G </a:t>
            </a:r>
          </a:p>
          <a:p>
            <a:endParaRPr lang="pt-BR" sz="2800" u="sng" dirty="0">
              <a:solidFill>
                <a:schemeClr val="accent2"/>
              </a:solidFill>
              <a:latin typeface="Fredoka" pitchFamily="2" charset="-79"/>
              <a:cs typeface="Fredoka" pitchFamily="2" charset="-79"/>
            </a:endParaRPr>
          </a:p>
          <a:p>
            <a:endParaRPr lang="pt-BR" sz="2800" u="sng" dirty="0">
              <a:solidFill>
                <a:schemeClr val="accent2"/>
              </a:solidFill>
              <a:latin typeface="Fredoka" pitchFamily="2" charset="-79"/>
              <a:cs typeface="Fredoka" pitchFamily="2" charset="-79"/>
            </a:endParaRPr>
          </a:p>
          <a:p>
            <a:r>
              <a:rPr lang="pt-BR" sz="2800" dirty="0">
                <a:solidFill>
                  <a:srgbClr val="FFFFFF"/>
                </a:solidFill>
                <a:latin typeface="Fredoka" pitchFamily="2" charset="-79"/>
                <a:cs typeface="Fredoka" pitchFamily="2" charset="-79"/>
              </a:rPr>
              <a:t>Tipo de infraestrutura para aplicações mobile de borda</a:t>
            </a:r>
          </a:p>
          <a:p>
            <a:endParaRPr lang="pt-BR" sz="2800" dirty="0">
              <a:solidFill>
                <a:srgbClr val="FFFFFF"/>
              </a:solidFill>
              <a:latin typeface="Fredoka" pitchFamily="2" charset="-79"/>
              <a:cs typeface="Fredoka" pitchFamily="2" charset="-79"/>
            </a:endParaRPr>
          </a:p>
          <a:p>
            <a:r>
              <a:rPr lang="pt-BR" sz="2800" dirty="0">
                <a:solidFill>
                  <a:schemeClr val="accent6"/>
                </a:solidFill>
                <a:latin typeface="Fredoka" pitchFamily="2" charset="-79"/>
                <a:cs typeface="Fredoka" pitchFamily="2" charset="-79"/>
              </a:rPr>
              <a:t>A infraestrutura da AWS é alocada nos parceiros de Telecom</a:t>
            </a:r>
            <a:r>
              <a:rPr lang="pt-BR" sz="2800" dirty="0">
                <a:solidFill>
                  <a:srgbClr val="FFFFFF"/>
                </a:solidFill>
                <a:latin typeface="Fredoka" pitchFamily="2" charset="-79"/>
                <a:cs typeface="Fredoka" pitchFamily="2" charset="-79"/>
              </a:rPr>
              <a:t>. Atualmente nos EUA, com parceria com a Verizon, já presente no Japão, Coreia do Sul, Reino Unido, Alemanha e Canadá</a:t>
            </a:r>
          </a:p>
          <a:p>
            <a:r>
              <a:rPr lang="pt-BR" sz="2800" dirty="0">
                <a:solidFill>
                  <a:srgbClr val="FFFFFF"/>
                </a:solidFill>
                <a:latin typeface="Fredoka" pitchFamily="2" charset="-79"/>
                <a:cs typeface="Fredoka" pitchFamily="2" charset="-79"/>
              </a:rPr>
              <a:t>Criado para aplicações que exigem latência ultrabaixa e são acessados por usuário de dispositivos móveis</a:t>
            </a:r>
          </a:p>
          <a:p>
            <a:r>
              <a:rPr lang="pt-BR" sz="2800" dirty="0">
                <a:solidFill>
                  <a:srgbClr val="FFFFFF"/>
                </a:solidFill>
                <a:latin typeface="Fredoka" pitchFamily="2" charset="-79"/>
                <a:cs typeface="Fredoka" pitchFamily="2" charset="-79"/>
              </a:rPr>
              <a:t>Serviços suportados atualmente: VPC, EC2, EBS, ECS, EKS</a:t>
            </a:r>
            <a:r>
              <a:rPr lang="pt-BR" sz="2800" dirty="0"/>
              <a:t>.</a:t>
            </a:r>
          </a:p>
          <a:p>
            <a:endParaRPr lang="pt-BR" sz="2800" dirty="0">
              <a:solidFill>
                <a:srgbClr val="FFFFFF"/>
              </a:solidFill>
              <a:latin typeface="Fredoka" pitchFamily="2" charset="-79"/>
              <a:cs typeface="Fredoka" pitchFamily="2" charset="-79"/>
            </a:endParaRPr>
          </a:p>
        </p:txBody>
      </p:sp>
      <p:pic>
        <p:nvPicPr>
          <p:cNvPr id="4100" name="Picture 4" descr="Telecommunication - Free communications icons">
            <a:extLst>
              <a:ext uri="{FF2B5EF4-FFF2-40B4-BE49-F238E27FC236}">
                <a16:creationId xmlns:a16="http://schemas.microsoft.com/office/drawing/2014/main" id="{7BA982D7-B8B9-B5CF-C983-E6436A7F9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7425" y="365125"/>
            <a:ext cx="2131349" cy="2131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561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B1A94975-24E8-3DEA-BDAF-E5F2A3B60942}"/>
              </a:ext>
            </a:extLst>
          </p:cNvPr>
          <p:cNvPicPr>
            <a:picLocks noChangeAspect="1" noChangeArrowheads="1"/>
          </p:cNvPicPr>
          <p:nvPr/>
        </p:nvPicPr>
        <p:blipFill>
          <a:blip r:embed="rId2"/>
          <a:srcRect/>
          <a:stretch/>
        </p:blipFill>
        <p:spPr bwMode="auto">
          <a:xfrm>
            <a:off x="6379524" y="3580740"/>
            <a:ext cx="5812475" cy="303338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06105E5-2F15-4D5A-562D-6A31FE0E98B4}"/>
              </a:ext>
            </a:extLst>
          </p:cNvPr>
          <p:cNvSpPr>
            <a:spLocks noGrp="1"/>
          </p:cNvSpPr>
          <p:nvPr>
            <p:ph type="title"/>
          </p:nvPr>
        </p:nvSpPr>
        <p:spPr>
          <a:xfrm>
            <a:off x="456234" y="0"/>
            <a:ext cx="3374985" cy="891251"/>
          </a:xfrm>
        </p:spPr>
        <p:txBody>
          <a:bodyPr>
            <a:normAutofit/>
          </a:bodyPr>
          <a:lstStyle/>
          <a:p>
            <a:r>
              <a:rPr lang="pt-BR" sz="3200" dirty="0">
                <a:solidFill>
                  <a:schemeClr val="accent4"/>
                </a:solidFill>
                <a:latin typeface="Fredoka" pitchFamily="2" charset="-79"/>
                <a:cs typeface="Fredoka" pitchFamily="2" charset="-79"/>
              </a:rPr>
              <a:t>OUTPOSTS</a:t>
            </a:r>
            <a:endParaRPr lang="pt-BR" sz="3600" dirty="0">
              <a:solidFill>
                <a:schemeClr val="accent4"/>
              </a:solidFill>
              <a:latin typeface="Fredoka" pitchFamily="2" charset="-79"/>
              <a:cs typeface="Fredoka" pitchFamily="2" charset="-79"/>
            </a:endParaRPr>
          </a:p>
        </p:txBody>
      </p:sp>
      <p:sp>
        <p:nvSpPr>
          <p:cNvPr id="9" name="CaixaDeTexto 8">
            <a:extLst>
              <a:ext uri="{FF2B5EF4-FFF2-40B4-BE49-F238E27FC236}">
                <a16:creationId xmlns:a16="http://schemas.microsoft.com/office/drawing/2014/main" id="{D353DF36-D8B6-80BF-A3A9-3D4DEE3EC733}"/>
              </a:ext>
            </a:extLst>
          </p:cNvPr>
          <p:cNvSpPr txBox="1"/>
          <p:nvPr/>
        </p:nvSpPr>
        <p:spPr>
          <a:xfrm>
            <a:off x="456234" y="1150100"/>
            <a:ext cx="10515600" cy="5324535"/>
          </a:xfrm>
          <a:prstGeom prst="rect">
            <a:avLst/>
          </a:prstGeom>
          <a:noFill/>
        </p:spPr>
        <p:txBody>
          <a:bodyPr wrap="square" rtlCol="0">
            <a:spAutoFit/>
          </a:bodyPr>
          <a:lstStyle/>
          <a:p>
            <a:r>
              <a:rPr lang="pt-BR" sz="2000" dirty="0">
                <a:solidFill>
                  <a:schemeClr val="accent2"/>
                </a:solidFill>
                <a:latin typeface="Fredoka" pitchFamily="2" charset="-79"/>
                <a:cs typeface="Fredoka" pitchFamily="2" charset="-79"/>
              </a:rPr>
              <a:t>Definitivamente, você pode executar servidores e serviços da AWS em sua própria empresa ou datacenter</a:t>
            </a:r>
          </a:p>
          <a:p>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O AWS Outposts é uma família de soluções totalmente gerenciadas que fornecem infraestrutura e serviços da AWS para qualquer lugar da borda (on-premises)</a:t>
            </a:r>
          </a:p>
          <a:p>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A ideia é você trabalhar de forma híbrida, com uma parte da infraestrutura fornecida pela AWS rodando em seu local</a:t>
            </a:r>
          </a:p>
          <a:p>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Algumas características:</a:t>
            </a:r>
          </a:p>
          <a:p>
            <a:pPr>
              <a:buFont typeface="Arial" panose="020B0604020202020204" pitchFamily="34" charset="0"/>
              <a:buChar char="•"/>
            </a:pPr>
            <a:r>
              <a:rPr lang="pt-BR" sz="2000" dirty="0">
                <a:solidFill>
                  <a:srgbClr val="FFFFFF"/>
                </a:solidFill>
                <a:latin typeface="Fredoka" pitchFamily="2" charset="-79"/>
                <a:cs typeface="Fredoka" pitchFamily="2" charset="-79"/>
              </a:rPr>
              <a:t>Conectado a uma região</a:t>
            </a:r>
          </a:p>
          <a:p>
            <a:pPr>
              <a:buFont typeface="Arial" panose="020B0604020202020204" pitchFamily="34" charset="0"/>
              <a:buChar char="•"/>
            </a:pPr>
            <a:r>
              <a:rPr lang="pt-BR" sz="2000" dirty="0">
                <a:solidFill>
                  <a:srgbClr val="FFFFFF"/>
                </a:solidFill>
                <a:latin typeface="Fredoka" pitchFamily="2" charset="-79"/>
                <a:cs typeface="Fredoka" pitchFamily="2" charset="-79"/>
              </a:rPr>
              <a:t>É uma extensão da Cloud para dentro do ambiente interno</a:t>
            </a:r>
          </a:p>
          <a:p>
            <a:pPr>
              <a:buFont typeface="Arial" panose="020B0604020202020204" pitchFamily="34" charset="0"/>
              <a:buChar char="•"/>
            </a:pPr>
            <a:r>
              <a:rPr lang="pt-BR" sz="2000" dirty="0">
                <a:solidFill>
                  <a:srgbClr val="FFFFFF"/>
                </a:solidFill>
                <a:latin typeface="Fredoka" pitchFamily="2" charset="-79"/>
                <a:cs typeface="Fredoka" pitchFamily="2" charset="-79"/>
              </a:rPr>
              <a:t>Suporta rodar instâncias EC2, ECS, EKS, RDS</a:t>
            </a:r>
          </a:p>
          <a:p>
            <a:pPr>
              <a:buFont typeface="Arial" panose="020B0604020202020204" pitchFamily="34" charset="0"/>
              <a:buChar char="•"/>
            </a:pPr>
            <a:r>
              <a:rPr lang="pt-BR" sz="2000" dirty="0">
                <a:solidFill>
                  <a:srgbClr val="FFFFFF"/>
                </a:solidFill>
                <a:latin typeface="Fredoka" pitchFamily="2" charset="-79"/>
                <a:cs typeface="Fredoka" pitchFamily="2" charset="-79"/>
              </a:rPr>
              <a:t>Volumes EBS/Snapshots</a:t>
            </a:r>
          </a:p>
          <a:p>
            <a:pPr>
              <a:buFont typeface="Arial" panose="020B0604020202020204" pitchFamily="34" charset="0"/>
              <a:buChar char="•"/>
            </a:pPr>
            <a:r>
              <a:rPr lang="pt-BR" sz="2000" dirty="0">
                <a:solidFill>
                  <a:srgbClr val="FFFFFF"/>
                </a:solidFill>
                <a:latin typeface="Fredoka" pitchFamily="2" charset="-79"/>
                <a:cs typeface="Fredoka" pitchFamily="2" charset="-79"/>
              </a:rPr>
              <a:t>Buckets S3</a:t>
            </a:r>
          </a:p>
          <a:p>
            <a:pPr>
              <a:buFont typeface="Arial" panose="020B0604020202020204" pitchFamily="34" charset="0"/>
              <a:buChar char="•"/>
            </a:pPr>
            <a:r>
              <a:rPr lang="pt-BR" sz="2000" dirty="0">
                <a:solidFill>
                  <a:srgbClr val="FFFFFF"/>
                </a:solidFill>
                <a:latin typeface="Fredoka" pitchFamily="2" charset="-79"/>
                <a:cs typeface="Fredoka" pitchFamily="2" charset="-79"/>
              </a:rPr>
              <a:t>Requisito para utilizar o Direct Connect</a:t>
            </a:r>
          </a:p>
          <a:p>
            <a:endParaRPr lang="pt-BR" sz="2000" dirty="0">
              <a:solidFill>
                <a:srgbClr val="FFFFFF"/>
              </a:solidFill>
              <a:latin typeface="Fredoka" pitchFamily="2" charset="-79"/>
              <a:cs typeface="Fredoka" pitchFamily="2" charset="-79"/>
            </a:endParaRPr>
          </a:p>
        </p:txBody>
      </p:sp>
    </p:spTree>
    <p:extLst>
      <p:ext uri="{BB962C8B-B14F-4D97-AF65-F5344CB8AC3E}">
        <p14:creationId xmlns:p14="http://schemas.microsoft.com/office/powerpoint/2010/main" val="8349315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74805A-033F-E016-26E2-A0FCFF03F3A4}"/>
              </a:ext>
            </a:extLst>
          </p:cNvPr>
          <p:cNvSpPr>
            <a:spLocks noGrp="1"/>
          </p:cNvSpPr>
          <p:nvPr>
            <p:ph type="title"/>
          </p:nvPr>
        </p:nvSpPr>
        <p:spPr/>
        <p:txBody>
          <a:bodyPr/>
          <a:lstStyle/>
          <a:p>
            <a:r>
              <a:rPr lang="pt-BR" dirty="0">
                <a:solidFill>
                  <a:schemeClr val="accent2"/>
                </a:solidFill>
                <a:latin typeface="Fredoka" pitchFamily="2" charset="-79"/>
                <a:cs typeface="Fredoka" pitchFamily="2" charset="-79"/>
              </a:rPr>
              <a:t>ESCOPOS DE SERVIÇOS</a:t>
            </a:r>
          </a:p>
        </p:txBody>
      </p:sp>
      <p:sp>
        <p:nvSpPr>
          <p:cNvPr id="3" name="Espaço Reservado para Conteúdo 2">
            <a:extLst>
              <a:ext uri="{FF2B5EF4-FFF2-40B4-BE49-F238E27FC236}">
                <a16:creationId xmlns:a16="http://schemas.microsoft.com/office/drawing/2014/main" id="{67B161B1-2CF5-E6DA-9E09-727D4DF549B4}"/>
              </a:ext>
            </a:extLst>
          </p:cNvPr>
          <p:cNvSpPr>
            <a:spLocks noGrp="1"/>
          </p:cNvSpPr>
          <p:nvPr>
            <p:ph idx="1"/>
          </p:nvPr>
        </p:nvSpPr>
        <p:spPr/>
        <p:txBody>
          <a:bodyPr/>
          <a:lstStyle/>
          <a:p>
            <a:r>
              <a:rPr lang="pt-BR" dirty="0">
                <a:solidFill>
                  <a:srgbClr val="FFFFFF"/>
                </a:solidFill>
              </a:rPr>
              <a:t>Serviços globais</a:t>
            </a:r>
          </a:p>
          <a:p>
            <a:endParaRPr lang="pt-BR" dirty="0">
              <a:solidFill>
                <a:srgbClr val="FFFFFF"/>
              </a:solidFill>
            </a:endParaRPr>
          </a:p>
          <a:p>
            <a:endParaRPr lang="pt-BR" dirty="0">
              <a:solidFill>
                <a:srgbClr val="FFFFFF"/>
              </a:solidFill>
            </a:endParaRPr>
          </a:p>
          <a:p>
            <a:r>
              <a:rPr lang="pt-BR" dirty="0">
                <a:solidFill>
                  <a:srgbClr val="FFFFFF"/>
                </a:solidFill>
              </a:rPr>
              <a:t>Serviços regionais</a:t>
            </a:r>
          </a:p>
          <a:p>
            <a:endParaRPr lang="pt-BR" dirty="0">
              <a:solidFill>
                <a:srgbClr val="FFFFFF"/>
              </a:solidFill>
            </a:endParaRPr>
          </a:p>
          <a:p>
            <a:endParaRPr lang="pt-BR" dirty="0">
              <a:solidFill>
                <a:srgbClr val="FFFFFF"/>
              </a:solidFill>
            </a:endParaRPr>
          </a:p>
          <a:p>
            <a:r>
              <a:rPr lang="pt-BR" dirty="0">
                <a:solidFill>
                  <a:srgbClr val="FFFFFF"/>
                </a:solidFill>
              </a:rPr>
              <a:t>Serviços zonais</a:t>
            </a:r>
          </a:p>
        </p:txBody>
      </p:sp>
      <p:pic>
        <p:nvPicPr>
          <p:cNvPr id="1026" name="Picture 2">
            <a:extLst>
              <a:ext uri="{FF2B5EF4-FFF2-40B4-BE49-F238E27FC236}">
                <a16:creationId xmlns:a16="http://schemas.microsoft.com/office/drawing/2014/main" id="{1F1A0936-C71C-0FEC-A488-817B55173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8894" y="3268967"/>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2A70AA7-B87D-4DFC-4398-B7BD5A797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0501" y="3268967"/>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6E86558-91EC-F3B0-EA7D-E8095E705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9850" y="3268967"/>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ADB6392-3F39-1191-7281-41E2B763EE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8894" y="1618271"/>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3418493-7161-C173-58EF-AB01E37872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0501" y="1618271"/>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E2F7A0D-701E-23B8-5EF8-B8B2E4D95A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9850" y="1618271"/>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15F0CEC-6E04-06F6-DF07-4D5057E9CE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5681" y="4919663"/>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D0FC001A-D6EF-7B13-0D17-21C8955109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0501" y="4918957"/>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82C220F4-EAC8-F328-0B68-34027CB2FC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09850" y="4918957"/>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CD2ACF53-66D0-6AB8-44F4-B983897DDA9E}"/>
              </a:ext>
            </a:extLst>
          </p:cNvPr>
          <p:cNvSpPr txBox="1"/>
          <p:nvPr/>
        </p:nvSpPr>
        <p:spPr>
          <a:xfrm>
            <a:off x="4356296" y="2887603"/>
            <a:ext cx="1102496" cy="369332"/>
          </a:xfrm>
          <a:prstGeom prst="rect">
            <a:avLst/>
          </a:prstGeom>
          <a:noFill/>
        </p:spPr>
        <p:txBody>
          <a:bodyPr wrap="square">
            <a:spAutoFit/>
          </a:bodyPr>
          <a:lstStyle/>
          <a:p>
            <a:r>
              <a:rPr lang="pt-BR" dirty="0">
                <a:solidFill>
                  <a:srgbClr val="FFFFFF"/>
                </a:solidFill>
              </a:rPr>
              <a:t>Route 53</a:t>
            </a:r>
            <a:endParaRPr lang="pt-BR" dirty="0"/>
          </a:p>
        </p:txBody>
      </p:sp>
      <p:sp>
        <p:nvSpPr>
          <p:cNvPr id="6" name="CaixaDeTexto 5">
            <a:extLst>
              <a:ext uri="{FF2B5EF4-FFF2-40B4-BE49-F238E27FC236}">
                <a16:creationId xmlns:a16="http://schemas.microsoft.com/office/drawing/2014/main" id="{4BF7F721-4D6E-8AB6-854E-524BFAB3B43F}"/>
              </a:ext>
            </a:extLst>
          </p:cNvPr>
          <p:cNvSpPr txBox="1"/>
          <p:nvPr/>
        </p:nvSpPr>
        <p:spPr>
          <a:xfrm>
            <a:off x="6071330" y="2875571"/>
            <a:ext cx="661880" cy="369332"/>
          </a:xfrm>
          <a:prstGeom prst="rect">
            <a:avLst/>
          </a:prstGeom>
          <a:noFill/>
        </p:spPr>
        <p:txBody>
          <a:bodyPr wrap="square">
            <a:spAutoFit/>
          </a:bodyPr>
          <a:lstStyle/>
          <a:p>
            <a:r>
              <a:rPr lang="pt-BR" dirty="0">
                <a:solidFill>
                  <a:srgbClr val="FFFFFF"/>
                </a:solidFill>
              </a:rPr>
              <a:t>IAM</a:t>
            </a:r>
            <a:endParaRPr lang="pt-BR" dirty="0"/>
          </a:p>
        </p:txBody>
      </p:sp>
      <p:sp>
        <p:nvSpPr>
          <p:cNvPr id="7" name="CaixaDeTexto 6">
            <a:extLst>
              <a:ext uri="{FF2B5EF4-FFF2-40B4-BE49-F238E27FC236}">
                <a16:creationId xmlns:a16="http://schemas.microsoft.com/office/drawing/2014/main" id="{99929125-7C5A-EE12-61FA-8B220017D026}"/>
              </a:ext>
            </a:extLst>
          </p:cNvPr>
          <p:cNvSpPr txBox="1"/>
          <p:nvPr/>
        </p:nvSpPr>
        <p:spPr>
          <a:xfrm>
            <a:off x="7421527" y="2875571"/>
            <a:ext cx="1334108" cy="369332"/>
          </a:xfrm>
          <a:prstGeom prst="rect">
            <a:avLst/>
          </a:prstGeom>
          <a:noFill/>
        </p:spPr>
        <p:txBody>
          <a:bodyPr wrap="square">
            <a:spAutoFit/>
          </a:bodyPr>
          <a:lstStyle/>
          <a:p>
            <a:r>
              <a:rPr lang="pt-BR" dirty="0">
                <a:solidFill>
                  <a:srgbClr val="FFFFFF"/>
                </a:solidFill>
              </a:rPr>
              <a:t>CloudFront</a:t>
            </a:r>
            <a:endParaRPr lang="pt-BR" dirty="0"/>
          </a:p>
        </p:txBody>
      </p:sp>
      <p:sp>
        <p:nvSpPr>
          <p:cNvPr id="8" name="CaixaDeTexto 7">
            <a:extLst>
              <a:ext uri="{FF2B5EF4-FFF2-40B4-BE49-F238E27FC236}">
                <a16:creationId xmlns:a16="http://schemas.microsoft.com/office/drawing/2014/main" id="{45C6495F-5193-D96F-FAEE-72E306BF816A}"/>
              </a:ext>
            </a:extLst>
          </p:cNvPr>
          <p:cNvSpPr txBox="1"/>
          <p:nvPr/>
        </p:nvSpPr>
        <p:spPr>
          <a:xfrm>
            <a:off x="4310369" y="4476538"/>
            <a:ext cx="1334108" cy="369332"/>
          </a:xfrm>
          <a:prstGeom prst="rect">
            <a:avLst/>
          </a:prstGeom>
          <a:noFill/>
        </p:spPr>
        <p:txBody>
          <a:bodyPr wrap="square">
            <a:spAutoFit/>
          </a:bodyPr>
          <a:lstStyle/>
          <a:p>
            <a:r>
              <a:rPr lang="pt-BR" dirty="0">
                <a:solidFill>
                  <a:srgbClr val="FFFFFF"/>
                </a:solidFill>
              </a:rPr>
              <a:t>DynamoDB</a:t>
            </a:r>
            <a:endParaRPr lang="pt-BR" dirty="0"/>
          </a:p>
        </p:txBody>
      </p:sp>
      <p:sp>
        <p:nvSpPr>
          <p:cNvPr id="9" name="CaixaDeTexto 8">
            <a:extLst>
              <a:ext uri="{FF2B5EF4-FFF2-40B4-BE49-F238E27FC236}">
                <a16:creationId xmlns:a16="http://schemas.microsoft.com/office/drawing/2014/main" id="{08FC07EE-7808-FADF-A7F1-8108B11A1DDD}"/>
              </a:ext>
            </a:extLst>
          </p:cNvPr>
          <p:cNvSpPr txBox="1"/>
          <p:nvPr/>
        </p:nvSpPr>
        <p:spPr>
          <a:xfrm>
            <a:off x="6096000" y="4468098"/>
            <a:ext cx="592557" cy="369332"/>
          </a:xfrm>
          <a:prstGeom prst="rect">
            <a:avLst/>
          </a:prstGeom>
          <a:noFill/>
        </p:spPr>
        <p:txBody>
          <a:bodyPr wrap="square">
            <a:spAutoFit/>
          </a:bodyPr>
          <a:lstStyle/>
          <a:p>
            <a:r>
              <a:rPr lang="pt-BR" dirty="0">
                <a:solidFill>
                  <a:srgbClr val="FFFFFF"/>
                </a:solidFill>
              </a:rPr>
              <a:t>SQS</a:t>
            </a:r>
            <a:endParaRPr lang="pt-BR" dirty="0"/>
          </a:p>
        </p:txBody>
      </p:sp>
      <p:sp>
        <p:nvSpPr>
          <p:cNvPr id="10" name="CaixaDeTexto 9">
            <a:extLst>
              <a:ext uri="{FF2B5EF4-FFF2-40B4-BE49-F238E27FC236}">
                <a16:creationId xmlns:a16="http://schemas.microsoft.com/office/drawing/2014/main" id="{F6BE78A6-523C-883B-4BD4-9864A35323F8}"/>
              </a:ext>
            </a:extLst>
          </p:cNvPr>
          <p:cNvSpPr txBox="1"/>
          <p:nvPr/>
        </p:nvSpPr>
        <p:spPr>
          <a:xfrm>
            <a:off x="7642221" y="4476538"/>
            <a:ext cx="592557" cy="369332"/>
          </a:xfrm>
          <a:prstGeom prst="rect">
            <a:avLst/>
          </a:prstGeom>
          <a:noFill/>
        </p:spPr>
        <p:txBody>
          <a:bodyPr wrap="square">
            <a:spAutoFit/>
          </a:bodyPr>
          <a:lstStyle/>
          <a:p>
            <a:r>
              <a:rPr lang="pt-BR" dirty="0">
                <a:solidFill>
                  <a:srgbClr val="FFFFFF"/>
                </a:solidFill>
              </a:rPr>
              <a:t>S3</a:t>
            </a:r>
            <a:endParaRPr lang="pt-BR" dirty="0"/>
          </a:p>
        </p:txBody>
      </p:sp>
      <p:sp>
        <p:nvSpPr>
          <p:cNvPr id="11" name="CaixaDeTexto 10">
            <a:extLst>
              <a:ext uri="{FF2B5EF4-FFF2-40B4-BE49-F238E27FC236}">
                <a16:creationId xmlns:a16="http://schemas.microsoft.com/office/drawing/2014/main" id="{1DC5E382-55AA-D936-213A-342F2BA99210}"/>
              </a:ext>
            </a:extLst>
          </p:cNvPr>
          <p:cNvSpPr txBox="1"/>
          <p:nvPr/>
        </p:nvSpPr>
        <p:spPr>
          <a:xfrm>
            <a:off x="4596065" y="6166307"/>
            <a:ext cx="622958" cy="369332"/>
          </a:xfrm>
          <a:prstGeom prst="rect">
            <a:avLst/>
          </a:prstGeom>
          <a:noFill/>
        </p:spPr>
        <p:txBody>
          <a:bodyPr wrap="square">
            <a:spAutoFit/>
          </a:bodyPr>
          <a:lstStyle/>
          <a:p>
            <a:r>
              <a:rPr lang="pt-BR" dirty="0">
                <a:solidFill>
                  <a:srgbClr val="FFFFFF"/>
                </a:solidFill>
              </a:rPr>
              <a:t>EC2</a:t>
            </a:r>
            <a:endParaRPr lang="pt-BR" dirty="0"/>
          </a:p>
        </p:txBody>
      </p:sp>
      <p:sp>
        <p:nvSpPr>
          <p:cNvPr id="12" name="CaixaDeTexto 11">
            <a:extLst>
              <a:ext uri="{FF2B5EF4-FFF2-40B4-BE49-F238E27FC236}">
                <a16:creationId xmlns:a16="http://schemas.microsoft.com/office/drawing/2014/main" id="{196E7F9A-CBA7-5C27-E0D7-8ACAFD6CE672}"/>
              </a:ext>
            </a:extLst>
          </p:cNvPr>
          <p:cNvSpPr txBox="1"/>
          <p:nvPr/>
        </p:nvSpPr>
        <p:spPr>
          <a:xfrm>
            <a:off x="6131112" y="6167486"/>
            <a:ext cx="622958" cy="369332"/>
          </a:xfrm>
          <a:prstGeom prst="rect">
            <a:avLst/>
          </a:prstGeom>
          <a:noFill/>
        </p:spPr>
        <p:txBody>
          <a:bodyPr wrap="square">
            <a:spAutoFit/>
          </a:bodyPr>
          <a:lstStyle/>
          <a:p>
            <a:r>
              <a:rPr lang="pt-BR" dirty="0">
                <a:solidFill>
                  <a:srgbClr val="FFFFFF"/>
                </a:solidFill>
              </a:rPr>
              <a:t>EBS</a:t>
            </a:r>
            <a:endParaRPr lang="pt-BR" dirty="0"/>
          </a:p>
        </p:txBody>
      </p:sp>
      <p:sp>
        <p:nvSpPr>
          <p:cNvPr id="13" name="CaixaDeTexto 12">
            <a:extLst>
              <a:ext uri="{FF2B5EF4-FFF2-40B4-BE49-F238E27FC236}">
                <a16:creationId xmlns:a16="http://schemas.microsoft.com/office/drawing/2014/main" id="{4FDFC1B7-61D5-59D2-0AAE-DD26BC4B08A3}"/>
              </a:ext>
            </a:extLst>
          </p:cNvPr>
          <p:cNvSpPr txBox="1"/>
          <p:nvPr/>
        </p:nvSpPr>
        <p:spPr>
          <a:xfrm>
            <a:off x="7668733" y="6123543"/>
            <a:ext cx="622958" cy="369332"/>
          </a:xfrm>
          <a:prstGeom prst="rect">
            <a:avLst/>
          </a:prstGeom>
          <a:noFill/>
        </p:spPr>
        <p:txBody>
          <a:bodyPr wrap="square">
            <a:spAutoFit/>
          </a:bodyPr>
          <a:lstStyle/>
          <a:p>
            <a:r>
              <a:rPr lang="pt-BR" dirty="0">
                <a:solidFill>
                  <a:srgbClr val="FFFFFF"/>
                </a:solidFill>
              </a:rPr>
              <a:t>RDS</a:t>
            </a:r>
            <a:endParaRPr lang="pt-BR" dirty="0"/>
          </a:p>
        </p:txBody>
      </p:sp>
    </p:spTree>
    <p:extLst>
      <p:ext uri="{BB962C8B-B14F-4D97-AF65-F5344CB8AC3E}">
        <p14:creationId xmlns:p14="http://schemas.microsoft.com/office/powerpoint/2010/main" val="3490825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inboard - ícones de computador grátis">
            <a:extLst>
              <a:ext uri="{FF2B5EF4-FFF2-40B4-BE49-F238E27FC236}">
                <a16:creationId xmlns:a16="http://schemas.microsoft.com/office/drawing/2014/main" id="{A8FE2574-0985-1DE2-B14A-B3410D0DD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118" y="940830"/>
            <a:ext cx="1207084" cy="1207084"/>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71271B68-3C29-4A14-B2E3-93EA18CFD138}"/>
              </a:ext>
            </a:extLst>
          </p:cNvPr>
          <p:cNvSpPr txBox="1">
            <a:spLocks/>
          </p:cNvSpPr>
          <p:nvPr/>
        </p:nvSpPr>
        <p:spPr>
          <a:xfrm>
            <a:off x="2371059" y="1105420"/>
            <a:ext cx="1933354" cy="8779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solidFill>
                  <a:srgbClr val="FFFFFF"/>
                </a:solidFill>
                <a:latin typeface="Fredoka" pitchFamily="2" charset="-79"/>
                <a:cs typeface="Fredoka" pitchFamily="2" charset="-79"/>
              </a:rPr>
              <a:t>Placa mãe</a:t>
            </a:r>
            <a:endParaRPr lang="pt-BR" sz="2800" dirty="0">
              <a:solidFill>
                <a:srgbClr val="FFFFFF"/>
              </a:solidFill>
              <a:latin typeface="Fredoka" pitchFamily="2" charset="-79"/>
              <a:cs typeface="Fredoka" pitchFamily="2" charset="-79"/>
            </a:endParaRPr>
          </a:p>
        </p:txBody>
      </p:sp>
      <p:pic>
        <p:nvPicPr>
          <p:cNvPr id="1028" name="Picture 4" descr="Power supply - Free computer icons">
            <a:extLst>
              <a:ext uri="{FF2B5EF4-FFF2-40B4-BE49-F238E27FC236}">
                <a16:creationId xmlns:a16="http://schemas.microsoft.com/office/drawing/2014/main" id="{660F232A-3F65-8988-BC4A-E9E2D5C03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85" y="2617498"/>
            <a:ext cx="1260317" cy="1260317"/>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F9010E87-E392-B258-AD1F-4D96BA36B646}"/>
              </a:ext>
            </a:extLst>
          </p:cNvPr>
          <p:cNvSpPr txBox="1">
            <a:spLocks/>
          </p:cNvSpPr>
          <p:nvPr/>
        </p:nvSpPr>
        <p:spPr>
          <a:xfrm>
            <a:off x="2371059" y="2857354"/>
            <a:ext cx="1933354" cy="8779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solidFill>
                  <a:srgbClr val="FFFFFF"/>
                </a:solidFill>
                <a:latin typeface="Fredoka" pitchFamily="2" charset="-79"/>
                <a:cs typeface="Fredoka" pitchFamily="2" charset="-79"/>
              </a:rPr>
              <a:t>Fonte de alimentação</a:t>
            </a:r>
            <a:endParaRPr lang="pt-BR" sz="2800" dirty="0">
              <a:solidFill>
                <a:srgbClr val="FFFFFF"/>
              </a:solidFill>
              <a:latin typeface="Fredoka" pitchFamily="2" charset="-79"/>
              <a:cs typeface="Fredoka" pitchFamily="2" charset="-79"/>
            </a:endParaRPr>
          </a:p>
        </p:txBody>
      </p:sp>
      <p:pic>
        <p:nvPicPr>
          <p:cNvPr id="1030" name="Picture 6" descr="Placa de interface de rede - ícones de computador grátis">
            <a:extLst>
              <a:ext uri="{FF2B5EF4-FFF2-40B4-BE49-F238E27FC236}">
                <a16:creationId xmlns:a16="http://schemas.microsoft.com/office/drawing/2014/main" id="{D75250FB-1E72-C2CF-A6B2-74EE827E9C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393" y="4285018"/>
            <a:ext cx="1392809" cy="1392809"/>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a:extLst>
              <a:ext uri="{FF2B5EF4-FFF2-40B4-BE49-F238E27FC236}">
                <a16:creationId xmlns:a16="http://schemas.microsoft.com/office/drawing/2014/main" id="{4DDB0949-BC98-1A60-71E6-884864566AD8}"/>
              </a:ext>
            </a:extLst>
          </p:cNvPr>
          <p:cNvSpPr txBox="1">
            <a:spLocks/>
          </p:cNvSpPr>
          <p:nvPr/>
        </p:nvSpPr>
        <p:spPr>
          <a:xfrm>
            <a:off x="2371059" y="4542470"/>
            <a:ext cx="1933354" cy="8779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solidFill>
                  <a:srgbClr val="FFFFFF"/>
                </a:solidFill>
                <a:latin typeface="Fredoka" pitchFamily="2" charset="-79"/>
                <a:cs typeface="Fredoka" pitchFamily="2" charset="-79"/>
              </a:rPr>
              <a:t>Placa de rede</a:t>
            </a:r>
            <a:endParaRPr lang="pt-BR" sz="2800" dirty="0">
              <a:solidFill>
                <a:srgbClr val="FFFFFF"/>
              </a:solidFill>
              <a:latin typeface="Fredoka" pitchFamily="2" charset="-79"/>
              <a:cs typeface="Fredoka" pitchFamily="2" charset="-79"/>
            </a:endParaRPr>
          </a:p>
        </p:txBody>
      </p:sp>
      <p:pic>
        <p:nvPicPr>
          <p:cNvPr id="2050" name="Picture 2" descr="Ventoinha - ícones de computador grátis">
            <a:extLst>
              <a:ext uri="{FF2B5EF4-FFF2-40B4-BE49-F238E27FC236}">
                <a16:creationId xmlns:a16="http://schemas.microsoft.com/office/drawing/2014/main" id="{E8FEA768-C0EC-F39C-C3C7-8EFD269F6B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1962" y="940830"/>
            <a:ext cx="1207085" cy="12070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ssipador de calor - ícones de tecnologia grátis">
            <a:extLst>
              <a:ext uri="{FF2B5EF4-FFF2-40B4-BE49-F238E27FC236}">
                <a16:creationId xmlns:a16="http://schemas.microsoft.com/office/drawing/2014/main" id="{6E5F919E-9C13-D206-1AC6-92EFF1B737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1962" y="2528174"/>
            <a:ext cx="1207085" cy="12070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82CBDDE-AC35-71A4-0D53-6CF967CF0460}"/>
              </a:ext>
            </a:extLst>
          </p:cNvPr>
          <p:cNvPicPr>
            <a:picLocks noChangeAspect="1" noChangeArrowheads="1"/>
          </p:cNvPicPr>
          <p:nvPr/>
        </p:nvPicPr>
        <p:blipFill>
          <a:blip r:embed="rId7"/>
          <a:srcRect/>
          <a:stretch/>
        </p:blipFill>
        <p:spPr bwMode="auto">
          <a:xfrm>
            <a:off x="7914959" y="4285019"/>
            <a:ext cx="1335600" cy="1335600"/>
          </a:xfrm>
          <a:prstGeom prst="rect">
            <a:avLst/>
          </a:prstGeom>
          <a:noFill/>
          <a:extLst>
            <a:ext uri="{909E8E84-426E-40DD-AFC4-6F175D3DCCD1}">
              <a14:hiddenFill xmlns:a14="http://schemas.microsoft.com/office/drawing/2010/main">
                <a:solidFill>
                  <a:srgbClr val="FFFFFF"/>
                </a:solidFill>
              </a14:hiddenFill>
            </a:ext>
          </a:extLst>
        </p:spPr>
      </p:pic>
      <p:sp>
        <p:nvSpPr>
          <p:cNvPr id="11" name="Título 1">
            <a:extLst>
              <a:ext uri="{FF2B5EF4-FFF2-40B4-BE49-F238E27FC236}">
                <a16:creationId xmlns:a16="http://schemas.microsoft.com/office/drawing/2014/main" id="{A8F623DD-A7D1-626D-D2A6-E2209C7DC0A8}"/>
              </a:ext>
            </a:extLst>
          </p:cNvPr>
          <p:cNvSpPr txBox="1">
            <a:spLocks/>
          </p:cNvSpPr>
          <p:nvPr/>
        </p:nvSpPr>
        <p:spPr>
          <a:xfrm>
            <a:off x="9884733" y="4542470"/>
            <a:ext cx="1933354" cy="87790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solidFill>
                  <a:srgbClr val="FFFFFF"/>
                </a:solidFill>
                <a:latin typeface="Fredoka" pitchFamily="2" charset="-79"/>
                <a:cs typeface="Fredoka" pitchFamily="2" charset="-79"/>
              </a:rPr>
              <a:t>Sistemas de refrigeração líquida</a:t>
            </a:r>
            <a:endParaRPr lang="pt-BR" sz="2800" dirty="0">
              <a:solidFill>
                <a:srgbClr val="FFFFFF"/>
              </a:solidFill>
              <a:latin typeface="Fredoka" pitchFamily="2" charset="-79"/>
              <a:cs typeface="Fredoka" pitchFamily="2" charset="-79"/>
            </a:endParaRPr>
          </a:p>
        </p:txBody>
      </p:sp>
      <p:sp>
        <p:nvSpPr>
          <p:cNvPr id="12" name="Título 1">
            <a:extLst>
              <a:ext uri="{FF2B5EF4-FFF2-40B4-BE49-F238E27FC236}">
                <a16:creationId xmlns:a16="http://schemas.microsoft.com/office/drawing/2014/main" id="{E1957E12-71D0-637A-707C-6A272BBA0442}"/>
              </a:ext>
            </a:extLst>
          </p:cNvPr>
          <p:cNvSpPr txBox="1">
            <a:spLocks/>
          </p:cNvSpPr>
          <p:nvPr/>
        </p:nvSpPr>
        <p:spPr>
          <a:xfrm>
            <a:off x="9884733" y="1257819"/>
            <a:ext cx="1933354" cy="8779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solidFill>
                  <a:srgbClr val="FFFFFF"/>
                </a:solidFill>
                <a:latin typeface="Fredoka" pitchFamily="2" charset="-79"/>
                <a:cs typeface="Fredoka" pitchFamily="2" charset="-79"/>
              </a:rPr>
              <a:t>Ventiladores</a:t>
            </a:r>
            <a:endParaRPr lang="pt-BR" sz="2800" dirty="0">
              <a:solidFill>
                <a:srgbClr val="FFFFFF"/>
              </a:solidFill>
              <a:latin typeface="Fredoka" pitchFamily="2" charset="-79"/>
              <a:cs typeface="Fredoka" pitchFamily="2" charset="-79"/>
            </a:endParaRPr>
          </a:p>
        </p:txBody>
      </p:sp>
      <p:sp>
        <p:nvSpPr>
          <p:cNvPr id="13" name="Título 1">
            <a:extLst>
              <a:ext uri="{FF2B5EF4-FFF2-40B4-BE49-F238E27FC236}">
                <a16:creationId xmlns:a16="http://schemas.microsoft.com/office/drawing/2014/main" id="{009D4253-5E41-7EE1-FBB9-63FB28D02739}"/>
              </a:ext>
            </a:extLst>
          </p:cNvPr>
          <p:cNvSpPr txBox="1">
            <a:spLocks/>
          </p:cNvSpPr>
          <p:nvPr/>
        </p:nvSpPr>
        <p:spPr>
          <a:xfrm>
            <a:off x="9884733" y="2692764"/>
            <a:ext cx="1933354" cy="8779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solidFill>
                  <a:srgbClr val="FFFFFF"/>
                </a:solidFill>
                <a:latin typeface="Fredoka" pitchFamily="2" charset="-79"/>
                <a:cs typeface="Fredoka" pitchFamily="2" charset="-79"/>
              </a:rPr>
              <a:t>Dissipadores de calor</a:t>
            </a:r>
            <a:endParaRPr lang="pt-BR" sz="2800" dirty="0">
              <a:solidFill>
                <a:srgbClr val="FFFFFF"/>
              </a:solidFill>
              <a:latin typeface="Fredoka" pitchFamily="2" charset="-79"/>
              <a:cs typeface="Fredoka" pitchFamily="2" charset="-79"/>
            </a:endParaRPr>
          </a:p>
        </p:txBody>
      </p:sp>
    </p:spTree>
    <p:extLst>
      <p:ext uri="{BB962C8B-B14F-4D97-AF65-F5344CB8AC3E}">
        <p14:creationId xmlns:p14="http://schemas.microsoft.com/office/powerpoint/2010/main" val="206264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627959-308E-466D-C175-6C3B55A8FD64}"/>
              </a:ext>
            </a:extLst>
          </p:cNvPr>
          <p:cNvSpPr>
            <a:spLocks noGrp="1"/>
          </p:cNvSpPr>
          <p:nvPr>
            <p:ph type="title"/>
          </p:nvPr>
        </p:nvSpPr>
        <p:spPr>
          <a:xfrm>
            <a:off x="831125" y="0"/>
            <a:ext cx="5705475" cy="906462"/>
          </a:xfrm>
        </p:spPr>
        <p:txBody>
          <a:bodyPr>
            <a:normAutofit/>
          </a:bodyPr>
          <a:lstStyle/>
          <a:p>
            <a:r>
              <a:rPr lang="pt-BR" sz="3200" dirty="0">
                <a:solidFill>
                  <a:schemeClr val="accent4"/>
                </a:solidFill>
                <a:latin typeface="Fredoka" pitchFamily="2" charset="-79"/>
                <a:cs typeface="Fredoka" pitchFamily="2" charset="-79"/>
              </a:rPr>
              <a:t>TERMINOLOGIAS</a:t>
            </a:r>
            <a:r>
              <a:rPr lang="pt-BR" sz="3600" dirty="0">
                <a:solidFill>
                  <a:schemeClr val="accent4"/>
                </a:solidFill>
                <a:latin typeface="Fredoka" pitchFamily="2" charset="-79"/>
                <a:cs typeface="Fredoka" pitchFamily="2" charset="-79"/>
              </a:rPr>
              <a:t> EM TI</a:t>
            </a:r>
          </a:p>
        </p:txBody>
      </p:sp>
      <p:pic>
        <p:nvPicPr>
          <p:cNvPr id="13314" name="Picture 2" descr="Pc - ícones de computador grátis">
            <a:extLst>
              <a:ext uri="{FF2B5EF4-FFF2-40B4-BE49-F238E27FC236}">
                <a16:creationId xmlns:a16="http://schemas.microsoft.com/office/drawing/2014/main" id="{0D236E6D-D656-00E2-06F5-012C3FF6D0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563" y="3734129"/>
            <a:ext cx="1493837" cy="149383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394ECA4F-D328-0D03-31BF-5D99AEE648BC}"/>
              </a:ext>
            </a:extLst>
          </p:cNvPr>
          <p:cNvPicPr>
            <a:picLocks noChangeAspect="1" noChangeArrowheads="1"/>
          </p:cNvPicPr>
          <p:nvPr/>
        </p:nvPicPr>
        <p:blipFill>
          <a:blip r:embed="rId3"/>
          <a:srcRect/>
          <a:stretch/>
        </p:blipFill>
        <p:spPr bwMode="auto">
          <a:xfrm>
            <a:off x="3573444" y="3348367"/>
            <a:ext cx="1879599" cy="1879599"/>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Network switch - Free computer icons">
            <a:extLst>
              <a:ext uri="{FF2B5EF4-FFF2-40B4-BE49-F238E27FC236}">
                <a16:creationId xmlns:a16="http://schemas.microsoft.com/office/drawing/2014/main" id="{463CCFB0-57E2-34E4-A6A6-5A754D9AA3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6106" y="3592082"/>
            <a:ext cx="2246379" cy="224637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to 4">
            <a:extLst>
              <a:ext uri="{FF2B5EF4-FFF2-40B4-BE49-F238E27FC236}">
                <a16:creationId xmlns:a16="http://schemas.microsoft.com/office/drawing/2014/main" id="{A3128A9E-F0C1-60A2-F5FE-0CDA7D9413EB}"/>
              </a:ext>
            </a:extLst>
          </p:cNvPr>
          <p:cNvCxnSpPr/>
          <p:nvPr/>
        </p:nvCxnSpPr>
        <p:spPr>
          <a:xfrm>
            <a:off x="2155101" y="4715272"/>
            <a:ext cx="15287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ector Reto 5">
            <a:extLst>
              <a:ext uri="{FF2B5EF4-FFF2-40B4-BE49-F238E27FC236}">
                <a16:creationId xmlns:a16="http://schemas.microsoft.com/office/drawing/2014/main" id="{01B08F63-BE71-64A3-30B4-890F6F593F72}"/>
              </a:ext>
            </a:extLst>
          </p:cNvPr>
          <p:cNvCxnSpPr/>
          <p:nvPr/>
        </p:nvCxnSpPr>
        <p:spPr>
          <a:xfrm>
            <a:off x="5417344" y="4715272"/>
            <a:ext cx="1528762"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Pc - ícones de computador grátis">
            <a:extLst>
              <a:ext uri="{FF2B5EF4-FFF2-40B4-BE49-F238E27FC236}">
                <a16:creationId xmlns:a16="http://schemas.microsoft.com/office/drawing/2014/main" id="{BA949D0B-B615-2A2A-5E1F-5E214DE96C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6600" y="1977333"/>
            <a:ext cx="1179445" cy="11794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Pc - ícones de computador grátis">
            <a:extLst>
              <a:ext uri="{FF2B5EF4-FFF2-40B4-BE49-F238E27FC236}">
                <a16:creationId xmlns:a16="http://schemas.microsoft.com/office/drawing/2014/main" id="{CA42A0DC-4EDD-6EC6-03F1-177648F47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6601" y="3734129"/>
            <a:ext cx="1179445" cy="11794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c - ícones de computador grátis">
            <a:extLst>
              <a:ext uri="{FF2B5EF4-FFF2-40B4-BE49-F238E27FC236}">
                <a16:creationId xmlns:a16="http://schemas.microsoft.com/office/drawing/2014/main" id="{BD5CEAB5-E6EB-13EC-FA2E-34DC7566F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2789" y="5566501"/>
            <a:ext cx="1203257" cy="120325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Reto 10">
            <a:extLst>
              <a:ext uri="{FF2B5EF4-FFF2-40B4-BE49-F238E27FC236}">
                <a16:creationId xmlns:a16="http://schemas.microsoft.com/office/drawing/2014/main" id="{8BA49F04-C3AC-5128-DF78-B261EA841E16}"/>
              </a:ext>
            </a:extLst>
          </p:cNvPr>
          <p:cNvCxnSpPr>
            <a:stCxn id="13318" idx="3"/>
          </p:cNvCxnSpPr>
          <p:nvPr/>
        </p:nvCxnSpPr>
        <p:spPr>
          <a:xfrm flipV="1">
            <a:off x="9192485" y="2743200"/>
            <a:ext cx="1280253" cy="1972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2FD816A8-2090-58EB-F27F-051C2B05E5BB}"/>
              </a:ext>
            </a:extLst>
          </p:cNvPr>
          <p:cNvCxnSpPr>
            <a:stCxn id="13318" idx="3"/>
          </p:cNvCxnSpPr>
          <p:nvPr/>
        </p:nvCxnSpPr>
        <p:spPr>
          <a:xfrm>
            <a:off x="9192485" y="4715272"/>
            <a:ext cx="1280253" cy="1452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1F1BFB19-3E0C-7707-816D-550453A43A5F}"/>
              </a:ext>
            </a:extLst>
          </p:cNvPr>
          <p:cNvCxnSpPr>
            <a:stCxn id="13318" idx="3"/>
          </p:cNvCxnSpPr>
          <p:nvPr/>
        </p:nvCxnSpPr>
        <p:spPr>
          <a:xfrm flipV="1">
            <a:off x="9192485" y="4715271"/>
            <a:ext cx="1280253"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7222F4F5-9A4E-74EE-B5F4-790E90D6FB4A}"/>
              </a:ext>
            </a:extLst>
          </p:cNvPr>
          <p:cNvSpPr txBox="1"/>
          <p:nvPr/>
        </p:nvSpPr>
        <p:spPr>
          <a:xfrm>
            <a:off x="799275" y="1119205"/>
            <a:ext cx="10507012" cy="2031325"/>
          </a:xfrm>
          <a:prstGeom prst="rect">
            <a:avLst/>
          </a:prstGeom>
          <a:noFill/>
        </p:spPr>
        <p:txBody>
          <a:bodyPr wrap="square">
            <a:spAutoFit/>
          </a:bodyPr>
          <a:lstStyle/>
          <a:p>
            <a:r>
              <a:rPr lang="pt-BR" dirty="0">
                <a:solidFill>
                  <a:schemeClr val="accent2"/>
                </a:solidFill>
                <a:latin typeface="Fredoka" pitchFamily="2" charset="-79"/>
                <a:cs typeface="Fredoka" pitchFamily="2" charset="-79"/>
              </a:rPr>
              <a:t>Rede:</a:t>
            </a:r>
            <a:r>
              <a:rPr lang="pt-BR" dirty="0">
                <a:solidFill>
                  <a:srgbClr val="FFFFFF"/>
                </a:solidFill>
                <a:latin typeface="Fredoka" pitchFamily="2" charset="-79"/>
                <a:cs typeface="Fredoka" pitchFamily="2" charset="-79"/>
              </a:rPr>
              <a:t> dispositivos conectados entre si por cabos, roteadores e switches, incluindo servidores e computadores.</a:t>
            </a:r>
          </a:p>
          <a:p>
            <a:endParaRPr lang="pt-BR" dirty="0">
              <a:solidFill>
                <a:srgbClr val="FFFFFF"/>
              </a:solidFill>
              <a:latin typeface="Fredoka" pitchFamily="2" charset="-79"/>
              <a:cs typeface="Fredoka" pitchFamily="2" charset="-79"/>
            </a:endParaRPr>
          </a:p>
          <a:p>
            <a:r>
              <a:rPr lang="pt-BR" dirty="0">
                <a:solidFill>
                  <a:schemeClr val="accent2"/>
                </a:solidFill>
                <a:latin typeface="Fredoka" pitchFamily="2" charset="-79"/>
                <a:cs typeface="Fredoka" pitchFamily="2" charset="-79"/>
              </a:rPr>
              <a:t>Roteador: </a:t>
            </a:r>
            <a:r>
              <a:rPr lang="pt-BR" dirty="0">
                <a:solidFill>
                  <a:srgbClr val="FFFFFF"/>
                </a:solidFill>
                <a:latin typeface="Fredoka" pitchFamily="2" charset="-79"/>
                <a:cs typeface="Fredoka" pitchFamily="2" charset="-79"/>
              </a:rPr>
              <a:t>um dispositivo de rede que encaminha pacotes de dados entre diferentes redes. Ele sabe para onde enviar seus pacotes pela internet!</a:t>
            </a:r>
          </a:p>
          <a:p>
            <a:endParaRPr lang="pt-BR" dirty="0">
              <a:solidFill>
                <a:srgbClr val="FFFFFF"/>
              </a:solidFill>
              <a:latin typeface="Fredoka" pitchFamily="2" charset="-79"/>
              <a:cs typeface="Fredoka" pitchFamily="2" charset="-79"/>
            </a:endParaRPr>
          </a:p>
          <a:p>
            <a:r>
              <a:rPr lang="pt-BR" dirty="0">
                <a:solidFill>
                  <a:schemeClr val="accent2"/>
                </a:solidFill>
                <a:latin typeface="Fredoka" pitchFamily="2" charset="-79"/>
                <a:cs typeface="Fredoka" pitchFamily="2" charset="-79"/>
              </a:rPr>
              <a:t>Switch</a:t>
            </a:r>
            <a:r>
              <a:rPr lang="pt-BR" dirty="0">
                <a:solidFill>
                  <a:srgbClr val="FFFFFF"/>
                </a:solidFill>
                <a:latin typeface="Fredoka" pitchFamily="2" charset="-79"/>
                <a:cs typeface="Fredoka" pitchFamily="2" charset="-79"/>
              </a:rPr>
              <a:t>: pega um pacote e o envia para o servidor/cliente correto em sua rede</a:t>
            </a:r>
          </a:p>
        </p:txBody>
      </p:sp>
      <p:sp>
        <p:nvSpPr>
          <p:cNvPr id="4" name="CaixaDeTexto 3">
            <a:extLst>
              <a:ext uri="{FF2B5EF4-FFF2-40B4-BE49-F238E27FC236}">
                <a16:creationId xmlns:a16="http://schemas.microsoft.com/office/drawing/2014/main" id="{AE573737-041E-1832-B5CF-6C9AC9ECFED2}"/>
              </a:ext>
            </a:extLst>
          </p:cNvPr>
          <p:cNvSpPr txBox="1"/>
          <p:nvPr/>
        </p:nvSpPr>
        <p:spPr>
          <a:xfrm>
            <a:off x="457563" y="5983463"/>
            <a:ext cx="1964375" cy="369332"/>
          </a:xfrm>
          <a:prstGeom prst="rect">
            <a:avLst/>
          </a:prstGeom>
          <a:noFill/>
        </p:spPr>
        <p:txBody>
          <a:bodyPr wrap="square">
            <a:spAutoFit/>
          </a:bodyPr>
          <a:lstStyle/>
          <a:p>
            <a:r>
              <a:rPr lang="pt-BR" dirty="0">
                <a:solidFill>
                  <a:srgbClr val="FFFFFF"/>
                </a:solidFill>
                <a:latin typeface="Fredoka" pitchFamily="2" charset="-79"/>
                <a:cs typeface="Fredoka" pitchFamily="2" charset="-79"/>
              </a:rPr>
              <a:t>Rede local (LAN)</a:t>
            </a:r>
            <a:endParaRPr lang="pt-BR" dirty="0"/>
          </a:p>
        </p:txBody>
      </p:sp>
      <p:sp>
        <p:nvSpPr>
          <p:cNvPr id="10" name="CaixaDeTexto 9">
            <a:extLst>
              <a:ext uri="{FF2B5EF4-FFF2-40B4-BE49-F238E27FC236}">
                <a16:creationId xmlns:a16="http://schemas.microsoft.com/office/drawing/2014/main" id="{69D6306E-30EF-1A70-9F5E-5798CA5BB6DF}"/>
              </a:ext>
            </a:extLst>
          </p:cNvPr>
          <p:cNvSpPr txBox="1"/>
          <p:nvPr/>
        </p:nvSpPr>
        <p:spPr>
          <a:xfrm>
            <a:off x="3258161" y="5983463"/>
            <a:ext cx="1964375" cy="369332"/>
          </a:xfrm>
          <a:prstGeom prst="rect">
            <a:avLst/>
          </a:prstGeom>
          <a:noFill/>
        </p:spPr>
        <p:txBody>
          <a:bodyPr wrap="square">
            <a:spAutoFit/>
          </a:bodyPr>
          <a:lstStyle/>
          <a:p>
            <a:r>
              <a:rPr lang="pt-BR" dirty="0">
                <a:solidFill>
                  <a:srgbClr val="FFFFFF"/>
                </a:solidFill>
                <a:latin typeface="Fredoka" pitchFamily="2" charset="-79"/>
                <a:cs typeface="Fredoka" pitchFamily="2" charset="-79"/>
              </a:rPr>
              <a:t>Internet (WAN)</a:t>
            </a:r>
            <a:endParaRPr lang="pt-BR" dirty="0"/>
          </a:p>
        </p:txBody>
      </p:sp>
    </p:spTree>
    <p:extLst>
      <p:ext uri="{BB962C8B-B14F-4D97-AF65-F5344CB8AC3E}">
        <p14:creationId xmlns:p14="http://schemas.microsoft.com/office/powerpoint/2010/main" val="151729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2446126F-6837-3104-E1DC-8660AF2422F5}"/>
              </a:ext>
            </a:extLst>
          </p:cNvPr>
          <p:cNvSpPr txBox="1"/>
          <p:nvPr/>
        </p:nvSpPr>
        <p:spPr>
          <a:xfrm>
            <a:off x="1471613" y="2914650"/>
            <a:ext cx="184731" cy="369332"/>
          </a:xfrm>
          <a:prstGeom prst="rect">
            <a:avLst/>
          </a:prstGeom>
          <a:noFill/>
        </p:spPr>
        <p:txBody>
          <a:bodyPr wrap="none" rtlCol="0">
            <a:spAutoFit/>
          </a:bodyPr>
          <a:lstStyle/>
          <a:p>
            <a:endParaRPr lang="pt-BR" dirty="0"/>
          </a:p>
        </p:txBody>
      </p:sp>
      <p:sp>
        <p:nvSpPr>
          <p:cNvPr id="7" name="Título 1">
            <a:extLst>
              <a:ext uri="{FF2B5EF4-FFF2-40B4-BE49-F238E27FC236}">
                <a16:creationId xmlns:a16="http://schemas.microsoft.com/office/drawing/2014/main" id="{9F4A1085-52E1-49A6-387F-5BCF12080228}"/>
              </a:ext>
            </a:extLst>
          </p:cNvPr>
          <p:cNvSpPr txBox="1">
            <a:spLocks/>
          </p:cNvSpPr>
          <p:nvPr/>
        </p:nvSpPr>
        <p:spPr>
          <a:xfrm>
            <a:off x="2151530" y="-186570"/>
            <a:ext cx="8530814" cy="11770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600" dirty="0">
                <a:solidFill>
                  <a:schemeClr val="accent4"/>
                </a:solidFill>
                <a:latin typeface="Fredoka" pitchFamily="2" charset="-79"/>
                <a:cs typeface="Fredoka" pitchFamily="2" charset="-79"/>
              </a:rPr>
              <a:t>RACK (ARMÁRIOS DE SERVIDORES)</a:t>
            </a:r>
            <a:endParaRPr lang="pt-BR" dirty="0">
              <a:solidFill>
                <a:schemeClr val="accent4"/>
              </a:solidFill>
              <a:latin typeface="Fredoka" pitchFamily="2" charset="-79"/>
              <a:cs typeface="Fredoka" pitchFamily="2" charset="-79"/>
            </a:endParaRPr>
          </a:p>
        </p:txBody>
      </p:sp>
      <p:pic>
        <p:nvPicPr>
          <p:cNvPr id="2" name="Imagem 1">
            <a:extLst>
              <a:ext uri="{FF2B5EF4-FFF2-40B4-BE49-F238E27FC236}">
                <a16:creationId xmlns:a16="http://schemas.microsoft.com/office/drawing/2014/main" id="{B7983DC7-434C-81A8-6EDC-F187EF3B651F}"/>
              </a:ext>
            </a:extLst>
          </p:cNvPr>
          <p:cNvPicPr>
            <a:picLocks noChangeAspect="1"/>
          </p:cNvPicPr>
          <p:nvPr/>
        </p:nvPicPr>
        <p:blipFill>
          <a:blip r:embed="rId2"/>
          <a:srcRect/>
          <a:stretch/>
        </p:blipFill>
        <p:spPr>
          <a:xfrm>
            <a:off x="222552" y="326571"/>
            <a:ext cx="11746896" cy="6607629"/>
          </a:xfrm>
          <a:prstGeom prst="rect">
            <a:avLst/>
          </a:prstGeom>
        </p:spPr>
      </p:pic>
    </p:spTree>
    <p:extLst>
      <p:ext uri="{BB962C8B-B14F-4D97-AF65-F5344CB8AC3E}">
        <p14:creationId xmlns:p14="http://schemas.microsoft.com/office/powerpoint/2010/main" val="1006190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nteudo.imguol.com.br/c/noticias/a1/2021/11/22/st...">
            <a:extLst>
              <a:ext uri="{FF2B5EF4-FFF2-40B4-BE49-F238E27FC236}">
                <a16:creationId xmlns:a16="http://schemas.microsoft.com/office/drawing/2014/main" id="{801EADB8-3AD2-7961-9F8A-C20ECC274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223" y="1848218"/>
            <a:ext cx="2806996" cy="157815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2CA63A7-7DDE-B4C6-471D-B4C969D7B8F2}"/>
              </a:ext>
            </a:extLst>
          </p:cNvPr>
          <p:cNvSpPr>
            <a:spLocks noGrp="1"/>
          </p:cNvSpPr>
          <p:nvPr>
            <p:ph type="title"/>
          </p:nvPr>
        </p:nvSpPr>
        <p:spPr>
          <a:xfrm>
            <a:off x="193705" y="188101"/>
            <a:ext cx="11804590" cy="1325563"/>
          </a:xfrm>
        </p:spPr>
        <p:txBody>
          <a:bodyPr>
            <a:normAutofit/>
          </a:bodyPr>
          <a:lstStyle/>
          <a:p>
            <a:r>
              <a:rPr lang="pt-BR" sz="2800" dirty="0">
                <a:solidFill>
                  <a:schemeClr val="accent4"/>
                </a:solidFill>
                <a:latin typeface="Fredoka" pitchFamily="2" charset="-79"/>
                <a:cs typeface="Fredoka" pitchFamily="2" charset="-79"/>
              </a:rPr>
              <a:t>TRADICIONALMENTE, COMO ERA CONSTRUÍDA A INFRAESTRUTURA?</a:t>
            </a:r>
          </a:p>
        </p:txBody>
      </p:sp>
      <p:sp>
        <p:nvSpPr>
          <p:cNvPr id="7" name="Título 1">
            <a:extLst>
              <a:ext uri="{FF2B5EF4-FFF2-40B4-BE49-F238E27FC236}">
                <a16:creationId xmlns:a16="http://schemas.microsoft.com/office/drawing/2014/main" id="{78A14B0E-EC18-85F4-D939-373089610AD5}"/>
              </a:ext>
            </a:extLst>
          </p:cNvPr>
          <p:cNvSpPr txBox="1">
            <a:spLocks/>
          </p:cNvSpPr>
          <p:nvPr/>
        </p:nvSpPr>
        <p:spPr>
          <a:xfrm>
            <a:off x="5486798" y="6400494"/>
            <a:ext cx="2183875" cy="425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solidFill>
                  <a:srgbClr val="FFFFFF"/>
                </a:solidFill>
                <a:latin typeface="Fredoka" pitchFamily="2" charset="-79"/>
                <a:cs typeface="Fredoka" pitchFamily="2" charset="-79"/>
              </a:rPr>
              <a:t>Empresa</a:t>
            </a:r>
            <a:endParaRPr lang="pt-BR" sz="4000" dirty="0">
              <a:solidFill>
                <a:srgbClr val="FFFFFF"/>
              </a:solidFill>
              <a:latin typeface="Fredoka" pitchFamily="2" charset="-79"/>
              <a:cs typeface="Fredoka" pitchFamily="2" charset="-79"/>
            </a:endParaRPr>
          </a:p>
        </p:txBody>
      </p:sp>
      <p:sp>
        <p:nvSpPr>
          <p:cNvPr id="8" name="Título 1">
            <a:extLst>
              <a:ext uri="{FF2B5EF4-FFF2-40B4-BE49-F238E27FC236}">
                <a16:creationId xmlns:a16="http://schemas.microsoft.com/office/drawing/2014/main" id="{808FCDAD-9F37-BE95-B12D-EC92DCD875F2}"/>
              </a:ext>
            </a:extLst>
          </p:cNvPr>
          <p:cNvSpPr txBox="1">
            <a:spLocks/>
          </p:cNvSpPr>
          <p:nvPr/>
        </p:nvSpPr>
        <p:spPr>
          <a:xfrm>
            <a:off x="1069517" y="6399883"/>
            <a:ext cx="2918029" cy="425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solidFill>
                  <a:srgbClr val="FFFFFF"/>
                </a:solidFill>
                <a:latin typeface="Fredoka" pitchFamily="2" charset="-79"/>
                <a:cs typeface="Fredoka" pitchFamily="2" charset="-79"/>
              </a:rPr>
              <a:t>Casa ou garagem</a:t>
            </a:r>
            <a:endParaRPr lang="pt-BR" sz="4000" dirty="0">
              <a:solidFill>
                <a:srgbClr val="FFFFFF"/>
              </a:solidFill>
              <a:latin typeface="Fredoka" pitchFamily="2" charset="-79"/>
              <a:cs typeface="Fredoka" pitchFamily="2" charset="-79"/>
            </a:endParaRPr>
          </a:p>
        </p:txBody>
      </p:sp>
      <p:sp>
        <p:nvSpPr>
          <p:cNvPr id="9" name="Título 1">
            <a:extLst>
              <a:ext uri="{FF2B5EF4-FFF2-40B4-BE49-F238E27FC236}">
                <a16:creationId xmlns:a16="http://schemas.microsoft.com/office/drawing/2014/main" id="{2354232A-80B3-9DBC-BE0D-BFBFEEB442A3}"/>
              </a:ext>
            </a:extLst>
          </p:cNvPr>
          <p:cNvSpPr txBox="1">
            <a:spLocks/>
          </p:cNvSpPr>
          <p:nvPr/>
        </p:nvSpPr>
        <p:spPr>
          <a:xfrm>
            <a:off x="9169925" y="6361316"/>
            <a:ext cx="1654019" cy="4639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solidFill>
                  <a:srgbClr val="FFFFFF"/>
                </a:solidFill>
                <a:latin typeface="Fredoka" pitchFamily="2" charset="-79"/>
                <a:cs typeface="Fredoka" pitchFamily="2" charset="-79"/>
              </a:rPr>
              <a:t>Data center</a:t>
            </a:r>
            <a:endParaRPr lang="pt-BR" sz="4000" dirty="0">
              <a:solidFill>
                <a:srgbClr val="FFFFFF"/>
              </a:solidFill>
              <a:latin typeface="Fredoka" pitchFamily="2" charset="-79"/>
              <a:cs typeface="Fredoka" pitchFamily="2" charset="-79"/>
            </a:endParaRPr>
          </a:p>
        </p:txBody>
      </p:sp>
      <p:pic>
        <p:nvPicPr>
          <p:cNvPr id="1026" name="Picture 2">
            <a:extLst>
              <a:ext uri="{FF2B5EF4-FFF2-40B4-BE49-F238E27FC236}">
                <a16:creationId xmlns:a16="http://schemas.microsoft.com/office/drawing/2014/main" id="{994F3534-121C-1EDE-65A8-A5B623C38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729" y="3584258"/>
            <a:ext cx="2918028" cy="29180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A610FA37-B6A1-A468-E24F-35B2C13ED0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3296" y="3514825"/>
            <a:ext cx="2530338" cy="28850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916DE1D-36A5-CD7A-4EA3-9344C1D24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6830" y="3369501"/>
            <a:ext cx="4422720" cy="3030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014866"/>
      </p:ext>
    </p:extLst>
  </p:cSld>
  <p:clrMapOvr>
    <a:masterClrMapping/>
  </p:clrMapOvr>
</p:sld>
</file>

<file path=ppt/theme/theme1.xml><?xml version="1.0" encoding="utf-8"?>
<a:theme xmlns:a="http://schemas.openxmlformats.org/drawingml/2006/main" name="theme-aws">
  <a:themeElements>
    <a:clrScheme name="Personalizada 2">
      <a:dk1>
        <a:sysClr val="windowText" lastClr="000000"/>
      </a:dk1>
      <a:lt1>
        <a:srgbClr val="232F3E"/>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aws" id="{8855C268-06D2-E444-B796-DA0C846829A2}" vid="{45222048-A9A8-074E-A438-7D64D3CA0F67}"/>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theme-aws</Template>
  <TotalTime>33576</TotalTime>
  <Words>2949</Words>
  <Application>Microsoft Macintosh PowerPoint</Application>
  <PresentationFormat>Widescreen</PresentationFormat>
  <Paragraphs>809</Paragraphs>
  <Slides>52</Slides>
  <Notes>4</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52</vt:i4>
      </vt:variant>
    </vt:vector>
  </HeadingPairs>
  <TitlesOfParts>
    <vt:vector size="58" baseType="lpstr">
      <vt:lpstr>Arial</vt:lpstr>
      <vt:lpstr>Calibri</vt:lpstr>
      <vt:lpstr>Calibri Light</vt:lpstr>
      <vt:lpstr>Comic Sans MS</vt:lpstr>
      <vt:lpstr>Fredoka</vt:lpstr>
      <vt:lpstr>theme-aws</vt:lpstr>
      <vt:lpstr>O QUE É CLOUD?</vt:lpstr>
      <vt:lpstr>Apresentação do PowerPoint</vt:lpstr>
      <vt:lpstr>Apresentação do PowerPoint</vt:lpstr>
      <vt:lpstr>QUAL A DIFERENÇA ENTRE SOFTWARE E HARDWARE?</vt:lpstr>
      <vt:lpstr>DO QUE É COMPOSTO UM SERVIDOR?</vt:lpstr>
      <vt:lpstr>Apresentação do PowerPoint</vt:lpstr>
      <vt:lpstr>TERMINOLOGIAS EM TI</vt:lpstr>
      <vt:lpstr>Apresentação do PowerPoint</vt:lpstr>
      <vt:lpstr>TRADICIONALMENTE, COMO ERA CONSTRUÍDA A INFRAESTRUTURA?</vt:lpstr>
      <vt:lpstr>Apresentação do PowerPoint</vt:lpstr>
      <vt:lpstr>Apresentação do PowerPoint</vt:lpstr>
      <vt:lpstr>AWS CLOUD EVOLUÇÃO DOS SERVIÇOS</vt:lpstr>
      <vt:lpstr>Quadrante Mágico para Infraestrutura em Nuvem como Serviço em todo o mundo</vt:lpstr>
      <vt:lpstr>O QUE É CLOUD COMPUTING?</vt:lpstr>
      <vt:lpstr>O que é possível fazer na nuvem?</vt:lpstr>
      <vt:lpstr>Apresentação do PowerPoint</vt:lpstr>
      <vt:lpstr>Apresentação do PowerPoint</vt:lpstr>
      <vt:lpstr>Apresentação do PowerPoint</vt:lpstr>
      <vt:lpstr>MÁQUINAS VIRTUAIS</vt:lpstr>
      <vt:lpstr>BENEFÍCIOS DAS VMS</vt:lpstr>
      <vt:lpstr>VMs NA NUVEM</vt:lpstr>
      <vt:lpstr>Apresentação do PowerPoint</vt:lpstr>
      <vt:lpstr>MODELO DE COMPUTAÇÃO TRADICIONAL</vt:lpstr>
      <vt:lpstr>MODELO DE COMPUTAÇÃO EM NUVEM</vt:lpstr>
      <vt:lpstr>MODELOS DE SERVIÇOS DE NUVEM</vt:lpstr>
      <vt:lpstr>QUEM GERENCIA O QUÊ?</vt:lpstr>
      <vt:lpstr>PIZZA AS A SERVICE</vt:lpstr>
      <vt:lpstr>EXEMPLOS DE SERVIÇOS</vt:lpstr>
      <vt:lpstr>Cloud híbrida</vt:lpstr>
      <vt:lpstr>Apresentação do PowerPoint</vt:lpstr>
      <vt:lpstr>Apresentação do PowerPoint</vt:lpstr>
      <vt:lpstr>Apresentação do PowerPoint</vt:lpstr>
      <vt:lpstr>Apresentação do PowerPoint</vt:lpstr>
      <vt:lpstr>SEMELHANÇAS ENTRE A AWS E A TI TRADICIONAL</vt:lpstr>
      <vt:lpstr>Apresentação do PowerPoint</vt:lpstr>
      <vt:lpstr>Apresentação do PowerPoint</vt:lpstr>
      <vt:lpstr>Apresentação do PowerPoint</vt:lpstr>
      <vt:lpstr>Apresentação do PowerPoint</vt:lpstr>
      <vt:lpstr>Apresentação do PowerPoint</vt:lpstr>
      <vt:lpstr>Apresentação do PowerPoint</vt:lpstr>
      <vt:lpstr>DATACENTERS DA AWS</vt:lpstr>
      <vt:lpstr>DATACENTERS SEGURANÇA FÍSICA</vt:lpstr>
      <vt:lpstr>ZONAS DE DISPONIBILIDADE</vt:lpstr>
      <vt:lpstr>Apresentação do PowerPoint</vt:lpstr>
      <vt:lpstr>Apresentação do PowerPoint</vt:lpstr>
      <vt:lpstr>LOCAIS DE BORDA (PONTOS DE PRESENÇA)</vt:lpstr>
      <vt:lpstr>CASO DE USO DE LOCAL DE BORDA</vt:lpstr>
      <vt:lpstr>ZONAS LOCAIS</vt:lpstr>
      <vt:lpstr>Apresentação do PowerPoint</vt:lpstr>
      <vt:lpstr>WAVELENGTH</vt:lpstr>
      <vt:lpstr>OUTPOSTS</vt:lpstr>
      <vt:lpstr>ESCOPOS DE SERVIÇOS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 que é Cloud?</dc:title>
  <dc:creator>Tomas de Andrade Alric</dc:creator>
  <cp:lastModifiedBy>.</cp:lastModifiedBy>
  <cp:revision>35</cp:revision>
  <dcterms:created xsi:type="dcterms:W3CDTF">2023-10-29T04:08:43Z</dcterms:created>
  <dcterms:modified xsi:type="dcterms:W3CDTF">2024-05-19T03:30:44Z</dcterms:modified>
</cp:coreProperties>
</file>